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7" r:id="rId6"/>
    <p:sldId id="259" r:id="rId7"/>
    <p:sldId id="260" r:id="rId8"/>
    <p:sldId id="261" r:id="rId9"/>
    <p:sldId id="262" r:id="rId10"/>
    <p:sldId id="264" r:id="rId11"/>
    <p:sldId id="265" r:id="rId12"/>
    <p:sldId id="266" r:id="rId13"/>
    <p:sldId id="267" r:id="rId14"/>
    <p:sldId id="278" r:id="rId15"/>
    <p:sldId id="272" r:id="rId16"/>
    <p:sldId id="273" r:id="rId17"/>
    <p:sldId id="274" r:id="rId18"/>
    <p:sldId id="277" r:id="rId19"/>
    <p:sldId id="275" r:id="rId20"/>
    <p:sldId id="285" r:id="rId21"/>
    <p:sldId id="288" r:id="rId22"/>
    <p:sldId id="286" r:id="rId23"/>
    <p:sldId id="276" r:id="rId24"/>
    <p:sldId id="287" r:id="rId25"/>
    <p:sldId id="279" r:id="rId26"/>
    <p:sldId id="280" r:id="rId27"/>
    <p:sldId id="281" r:id="rId28"/>
    <p:sldId id="282" r:id="rId29"/>
    <p:sldId id="283" r:id="rId30"/>
    <p:sldId id="289" r:id="rId31"/>
    <p:sldId id="284" r:id="rId32"/>
    <p:sldId id="268" r:id="rId33"/>
    <p:sldId id="269" r:id="rId34"/>
    <p:sldId id="270" r:id="rId35"/>
    <p:sldId id="271" r:id="rId36"/>
    <p:sldId id="2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DDA4F-7127-4E04-9070-19C8C02BCFAC}" v="1" dt="2021-03-30T10:21:12.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3"/>
    <p:restoredTop sz="94682"/>
  </p:normalViewPr>
  <p:slideViewPr>
    <p:cSldViewPr snapToGrid="0" snapToObjects="1">
      <p:cViewPr varScale="1">
        <p:scale>
          <a:sx n="126" d="100"/>
          <a:sy n="126" d="100"/>
        </p:scale>
        <p:origin x="1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6175" y="2522537"/>
            <a:ext cx="9144000" cy="1661993"/>
          </a:xfrm>
        </p:spPr>
        <p:txBody>
          <a:bodyPr lIns="0" tIns="0" rIns="0" bIns="0" anchor="t" anchorCtr="0">
            <a:spAutoFit/>
          </a:bodyPr>
          <a:lstStyle>
            <a:lvl1pPr algn="ctr">
              <a:defRPr sz="6000"/>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175" y="1057276"/>
            <a:ext cx="2899208" cy="1099284"/>
          </a:xfrm>
          <a:prstGeom prst="rect">
            <a:avLst/>
          </a:prstGeom>
        </p:spPr>
      </p:pic>
    </p:spTree>
    <p:extLst>
      <p:ext uri="{BB962C8B-B14F-4D97-AF65-F5344CB8AC3E}">
        <p14:creationId xmlns:p14="http://schemas.microsoft.com/office/powerpoint/2010/main" val="174735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1038"/>
            <a:ext cx="9144000" cy="1661993"/>
          </a:xfrm>
        </p:spPr>
        <p:txBody>
          <a:bodyPr lIns="0" tIns="0" rIns="0" bIns="0" anchor="t" anchorCtr="0">
            <a:spAutoFit/>
          </a:bodyPr>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916363"/>
            <a:ext cx="9144000" cy="612775"/>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9963" y="5314951"/>
            <a:ext cx="2899208" cy="10992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863"/>
            <a:ext cx="5362575" cy="1218795"/>
          </a:xfrm>
        </p:spPr>
        <p:txBody>
          <a:bodyPr lIns="0" tIns="0" rIns="0" bIns="0" anchor="t" anchorCtr="0">
            <a:spAutoFit/>
          </a:bodyPr>
          <a:lstStyle/>
          <a:p>
            <a:r>
              <a:rPr lang="en-US" dirty="0"/>
              <a:t>Click to edit Master title style</a:t>
            </a:r>
          </a:p>
        </p:txBody>
      </p:sp>
      <p:sp>
        <p:nvSpPr>
          <p:cNvPr id="3" name="Content Placeholder 2"/>
          <p:cNvSpPr>
            <a:spLocks noGrp="1"/>
          </p:cNvSpPr>
          <p:nvPr>
            <p:ph sz="half" idx="1"/>
          </p:nvPr>
        </p:nvSpPr>
        <p:spPr>
          <a:xfrm>
            <a:off x="609600" y="2506662"/>
            <a:ext cx="5181600" cy="4351338"/>
          </a:xfrm>
        </p:spPr>
        <p:txBody>
          <a:bodyPr>
            <a:norm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43688" y="1185863"/>
            <a:ext cx="5548312" cy="5672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60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06662"/>
            <a:ext cx="5181600" cy="4351338"/>
          </a:xfrm>
        </p:spPr>
        <p:txBody>
          <a:bodyPr>
            <a:norm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586129"/>
      </p:ext>
    </p:extLst>
  </p:cSld>
  <p:clrMap bg1="lt1" tx1="dk1" bg2="lt2" tx2="dk2" accent1="accent1" accent2="accent2" accent3="accent3" accent4="accent4" accent5="accent5" accent6="accent6" hlink="hlink" folHlink="folHlink"/>
  <p:sldLayoutIdLst>
    <p:sldLayoutId id="2147483649" r:id="rId1"/>
    <p:sldLayoutId id="2147483665"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3760481"/>
      </p:ext>
    </p:extLst>
  </p:cSld>
  <p:clrMap bg1="lt1" tx1="dk1" bg2="lt2" tx2="dk2" accent1="accent1" accent2="accent2" accent3="accent3" accent4="accent4" accent5="accent5" accent6="accent6" hlink="hlink" folHlink="folHlink"/>
  <p:sldLayoutIdLst>
    <p:sldLayoutId id="2147483664" r:id="rId1"/>
    <p:sldLayoutId id="2147483666"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2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youtube.com/watch?v=Zzve-3OvL-c"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646" y="2482195"/>
            <a:ext cx="9144000" cy="2193870"/>
          </a:xfrm>
        </p:spPr>
        <p:txBody>
          <a:bodyPr/>
          <a:lstStyle/>
          <a:p>
            <a:pPr algn="l">
              <a:lnSpc>
                <a:spcPct val="80000"/>
              </a:lnSpc>
            </a:pPr>
            <a:r>
              <a:rPr lang="en-US" sz="8800" dirty="0"/>
              <a:t>Getting into</a:t>
            </a:r>
            <a:br>
              <a:rPr lang="en-US" sz="8800" dirty="0"/>
            </a:br>
            <a:r>
              <a:rPr lang="en-US" sz="8800" dirty="0"/>
              <a:t>Greeting Cards</a:t>
            </a:r>
          </a:p>
        </p:txBody>
      </p:sp>
    </p:spTree>
    <p:extLst>
      <p:ext uri="{BB962C8B-B14F-4D97-AF65-F5344CB8AC3E}">
        <p14:creationId xmlns:p14="http://schemas.microsoft.com/office/powerpoint/2010/main" val="170777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7637" y="1265856"/>
            <a:ext cx="5594361" cy="558535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9582" y="2728498"/>
            <a:ext cx="3558241" cy="1350417"/>
          </a:xfrm>
          <a:prstGeom prst="rect">
            <a:avLst/>
          </a:prstGeom>
        </p:spPr>
      </p:pic>
    </p:spTree>
    <p:extLst>
      <p:ext uri="{BB962C8B-B14F-4D97-AF65-F5344CB8AC3E}">
        <p14:creationId xmlns:p14="http://schemas.microsoft.com/office/powerpoint/2010/main" val="139138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6529" y="1232173"/>
            <a:ext cx="4325469" cy="5625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half" idx="1"/>
          </p:nvPr>
        </p:nvSpPr>
        <p:spPr>
          <a:xfrm>
            <a:off x="609599" y="1756677"/>
            <a:ext cx="6816547" cy="4688463"/>
          </a:xfrm>
        </p:spPr>
        <p:txBody>
          <a:bodyPr lIns="0" tIns="0" rIns="0" bIns="0">
            <a:spAutoFit/>
          </a:bodyPr>
          <a:lstStyle/>
          <a:p>
            <a:pPr marL="342900" indent="-342900">
              <a:buFont typeface="Arial" charset="0"/>
              <a:buChar char="•"/>
            </a:pPr>
            <a:r>
              <a:rPr lang="en-GB" sz="2000" dirty="0">
                <a:ea typeface="Calibri" panose="020F0502020204030204" pitchFamily="34" charset="0"/>
                <a:cs typeface="Times New Roman" panose="02020603050405020304" pitchFamily="18" charset="0"/>
              </a:rPr>
              <a:t>The business was founded by Rod Schragger in the 80’s. At the time there were very few specialist card publishers in the market and the designs at the time were very traditional so he felt there was a </a:t>
            </a:r>
            <a:r>
              <a:rPr lang="en-GB" sz="2000" b="1" dirty="0">
                <a:ea typeface="Calibri" panose="020F0502020204030204" pitchFamily="34" charset="0"/>
                <a:cs typeface="Times New Roman" panose="02020603050405020304" pitchFamily="18" charset="0"/>
              </a:rPr>
              <a:t>real opportunity to create something new and exciting</a:t>
            </a:r>
            <a:r>
              <a:rPr lang="en-GB" sz="2000" dirty="0">
                <a:ea typeface="Calibri" panose="020F0502020204030204" pitchFamily="34" charset="0"/>
                <a:cs typeface="Times New Roman" panose="02020603050405020304" pitchFamily="18" charset="0"/>
              </a:rPr>
              <a:t> in terms of design.</a:t>
            </a:r>
          </a:p>
          <a:p>
            <a:pPr marL="342900" indent="-342900">
              <a:buFont typeface="Arial" charset="0"/>
              <a:buChar char="•"/>
            </a:pPr>
            <a:r>
              <a:rPr lang="en-GB" sz="2000" dirty="0">
                <a:ea typeface="Times New Roman" panose="02020603050405020304" pitchFamily="18" charset="0"/>
              </a:rPr>
              <a:t>Rod’s inspiration to join the industry was the social connection to the way we live and feel and the way a card can truly encapsulate these feelings at a particular moment in time creating a keepsake memento. Not only can a card be a way of sending sentiment but </a:t>
            </a:r>
            <a:r>
              <a:rPr lang="en-GB" sz="2000" b="1" dirty="0">
                <a:ea typeface="Times New Roman" panose="02020603050405020304" pitchFamily="18" charset="0"/>
              </a:rPr>
              <a:t>a card can be a mirror of society’s issues and attitudes at a particular point in time</a:t>
            </a:r>
            <a:r>
              <a:rPr lang="en-GB" sz="2000" dirty="0">
                <a:ea typeface="Times New Roman" panose="02020603050405020304" pitchFamily="18" charset="0"/>
              </a:rPr>
              <a:t>.</a:t>
            </a:r>
          </a:p>
          <a:p>
            <a:pPr marL="342900" indent="-342900">
              <a:buFont typeface="Arial" charset="0"/>
              <a:buChar char="•"/>
            </a:pPr>
            <a:r>
              <a:rPr lang="en-GB" sz="2000" dirty="0">
                <a:ea typeface="Calibri" panose="020F0502020204030204" pitchFamily="34" charset="0"/>
                <a:cs typeface="Times New Roman" panose="02020603050405020304" pitchFamily="18" charset="0"/>
              </a:rPr>
              <a:t>As Rod is not a designer or artist himself, he started the business by buying in what were (at the time) new and exciting designs from the USA and </a:t>
            </a:r>
            <a:r>
              <a:rPr lang="en-GB" sz="2000" b="1" dirty="0">
                <a:ea typeface="Calibri" panose="020F0502020204030204" pitchFamily="34" charset="0"/>
                <a:cs typeface="Times New Roman" panose="02020603050405020304" pitchFamily="18" charset="0"/>
              </a:rPr>
              <a:t>selling them to individual retailers until he decided to start publishing cards himself from UK artists he found</a:t>
            </a:r>
            <a:r>
              <a:rPr lang="en-GB" sz="2000" dirty="0">
                <a:ea typeface="Calibri" panose="020F0502020204030204" pitchFamily="34" charset="0"/>
                <a:cs typeface="Times New Roman" panose="02020603050405020304" pitchFamily="18" charset="0"/>
              </a:rPr>
              <a:t>.</a:t>
            </a:r>
          </a:p>
        </p:txBody>
      </p:sp>
      <p:sp>
        <p:nvSpPr>
          <p:cNvPr id="8" name="Title 1"/>
          <p:cNvSpPr txBox="1">
            <a:spLocks/>
          </p:cNvSpPr>
          <p:nvPr/>
        </p:nvSpPr>
        <p:spPr>
          <a:xfrm>
            <a:off x="609601" y="1191908"/>
            <a:ext cx="121919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About us</a:t>
            </a:r>
          </a:p>
        </p:txBody>
      </p:sp>
      <p:pic>
        <p:nvPicPr>
          <p:cNvPr id="10" name="Picture 9">
            <a:extLst>
              <a:ext uri="{FF2B5EF4-FFF2-40B4-BE49-F238E27FC236}">
                <a16:creationId xmlns:a16="http://schemas.microsoft.com/office/drawing/2014/main" id="{65D57F70-9B67-479E-AED3-5570AF039AD1}"/>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9425991" y="1792107"/>
            <a:ext cx="2434026" cy="1794224"/>
          </a:xfrm>
          <a:prstGeom prst="rect">
            <a:avLst/>
          </a:prstGeom>
        </p:spPr>
      </p:pic>
      <p:pic>
        <p:nvPicPr>
          <p:cNvPr id="11" name="Picture 10">
            <a:extLst>
              <a:ext uri="{FF2B5EF4-FFF2-40B4-BE49-F238E27FC236}">
                <a16:creationId xmlns:a16="http://schemas.microsoft.com/office/drawing/2014/main" id="{BAD9AF3B-3A51-4B39-BA5A-230D02792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4347" y="3394242"/>
            <a:ext cx="1885670" cy="1893396"/>
          </a:xfrm>
          <a:prstGeom prst="rect">
            <a:avLst/>
          </a:prstGeom>
          <a:effectLst>
            <a:outerShdw blurRad="50800" dist="50800" dir="2700000" algn="tl" rotWithShape="0">
              <a:prstClr val="black">
                <a:alpha val="56000"/>
              </a:prstClr>
            </a:outerShdw>
          </a:effectLst>
        </p:spPr>
      </p:pic>
      <p:pic>
        <p:nvPicPr>
          <p:cNvPr id="12" name="Picture 11" descr="350">
            <a:extLst>
              <a:ext uri="{FF2B5EF4-FFF2-40B4-BE49-F238E27FC236}">
                <a16:creationId xmlns:a16="http://schemas.microsoft.com/office/drawing/2014/main" id="{EF9ADD4B-AF29-421C-858E-A4ACE080CE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1980" y="1490414"/>
            <a:ext cx="1051985" cy="1888178"/>
          </a:xfrm>
          <a:prstGeom prst="rect">
            <a:avLst/>
          </a:prstGeom>
          <a:noFill/>
          <a:effectLst>
            <a:outerShdw blurRad="50800" dist="635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3" name="Picture 12" descr="350">
            <a:extLst>
              <a:ext uri="{FF2B5EF4-FFF2-40B4-BE49-F238E27FC236}">
                <a16:creationId xmlns:a16="http://schemas.microsoft.com/office/drawing/2014/main" id="{32B9CB35-56E8-4CEB-893A-9CD0EC406108}"/>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9138" y="3730601"/>
            <a:ext cx="1404827" cy="1877400"/>
          </a:xfrm>
          <a:prstGeom prst="rect">
            <a:avLst/>
          </a:prstGeom>
          <a:noFill/>
          <a:ln>
            <a:noFill/>
          </a:ln>
          <a:effectLst>
            <a:outerShdw blurRad="50800" dist="63500" dir="2700000" algn="tl" rotWithShape="0">
              <a:prstClr val="black">
                <a:alpha val="50000"/>
              </a:prstClr>
            </a:outerShdw>
          </a:effectLst>
        </p:spPr>
      </p:pic>
      <p:pic>
        <p:nvPicPr>
          <p:cNvPr id="14" name="Picture 13" descr="350">
            <a:extLst>
              <a:ext uri="{FF2B5EF4-FFF2-40B4-BE49-F238E27FC236}">
                <a16:creationId xmlns:a16="http://schemas.microsoft.com/office/drawing/2014/main" id="{DD970DFB-37E8-423A-B18E-E9FFC97584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71339" y="4914760"/>
            <a:ext cx="1206015" cy="1675021"/>
          </a:xfrm>
          <a:prstGeom prst="rect">
            <a:avLst/>
          </a:prstGeom>
          <a:noFill/>
          <a:effectLst>
            <a:outerShdw blurRad="50800" dist="635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147" y="299931"/>
            <a:ext cx="1945630" cy="738402"/>
          </a:xfrm>
          <a:prstGeom prst="rect">
            <a:avLst/>
          </a:prstGeom>
        </p:spPr>
      </p:pic>
    </p:spTree>
    <p:extLst>
      <p:ext uri="{BB962C8B-B14F-4D97-AF65-F5344CB8AC3E}">
        <p14:creationId xmlns:p14="http://schemas.microsoft.com/office/powerpoint/2010/main" val="44687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6529" y="1232173"/>
            <a:ext cx="4325469" cy="5625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half" idx="1"/>
          </p:nvPr>
        </p:nvSpPr>
        <p:spPr>
          <a:xfrm>
            <a:off x="609599" y="1756677"/>
            <a:ext cx="6816547" cy="3303468"/>
          </a:xfrm>
        </p:spPr>
        <p:txBody>
          <a:bodyPr lIns="0" tIns="0" rIns="0" bIns="0">
            <a:spAutoFit/>
          </a:bodyPr>
          <a:lstStyle/>
          <a:p>
            <a:pPr marL="342900" indent="-342900">
              <a:buFont typeface="Arial" charset="0"/>
              <a:buChar char="•"/>
            </a:pPr>
            <a:r>
              <a:rPr lang="en-GB" sz="2000" dirty="0">
                <a:ea typeface="Times New Roman" panose="02020603050405020304" pitchFamily="18" charset="0"/>
              </a:rPr>
              <a:t>We’re a </a:t>
            </a:r>
            <a:r>
              <a:rPr lang="en-GB" sz="2000" b="1" dirty="0">
                <a:ea typeface="Times New Roman" panose="02020603050405020304" pitchFamily="18" charset="0"/>
              </a:rPr>
              <a:t>family-run business trading for over 35 years </a:t>
            </a:r>
            <a:r>
              <a:rPr lang="en-GB" sz="2000" dirty="0">
                <a:ea typeface="Times New Roman" panose="02020603050405020304" pitchFamily="18" charset="0"/>
              </a:rPr>
              <a:t>and whilst we started out producing photography, humour and foil cards, we’re now best known for our design and innovation in hand-crafted cards.</a:t>
            </a:r>
          </a:p>
          <a:p>
            <a:pPr marL="342900" indent="-342900">
              <a:buFont typeface="Arial" charset="0"/>
              <a:buChar char="•"/>
            </a:pPr>
            <a:r>
              <a:rPr lang="en-GB" sz="2000" dirty="0">
                <a:ea typeface="Times New Roman" panose="02020603050405020304" pitchFamily="18" charset="0"/>
              </a:rPr>
              <a:t>We </a:t>
            </a:r>
            <a:r>
              <a:rPr lang="en-GB" sz="2000" b="1" dirty="0">
                <a:ea typeface="Times New Roman" panose="02020603050405020304" pitchFamily="18" charset="0"/>
              </a:rPr>
              <a:t>publish a diverse collection of cards</a:t>
            </a:r>
            <a:r>
              <a:rPr lang="en-GB" sz="2000" dirty="0">
                <a:ea typeface="Times New Roman" panose="02020603050405020304" pitchFamily="18" charset="0"/>
              </a:rPr>
              <a:t>, including open birthday, occasion, relations, milestone &amp; juvenile ages as well as seasons.</a:t>
            </a:r>
          </a:p>
          <a:p>
            <a:pPr marL="342900" indent="-342900">
              <a:buFont typeface="Arial" charset="0"/>
              <a:buChar char="•"/>
            </a:pPr>
            <a:r>
              <a:rPr lang="en-GB" sz="2000" dirty="0">
                <a:ea typeface="Times New Roman" panose="02020603050405020304" pitchFamily="18" charset="0"/>
              </a:rPr>
              <a:t>Our key brands include multi award-winning </a:t>
            </a:r>
            <a:r>
              <a:rPr lang="en-GB" sz="2000" b="1" dirty="0">
                <a:ea typeface="Times New Roman" panose="02020603050405020304" pitchFamily="18" charset="0"/>
              </a:rPr>
              <a:t>Second Nature Pop Ups, Champagne, Just To Say, Yours Truly </a:t>
            </a:r>
            <a:r>
              <a:rPr lang="en-GB" sz="2000" dirty="0">
                <a:ea typeface="Times New Roman" panose="02020603050405020304" pitchFamily="18" charset="0"/>
              </a:rPr>
              <a:t>and as recently featured on Good Morning Britain we also distribute Really Wild  'Politically Incorrect' cards.</a:t>
            </a:r>
          </a:p>
        </p:txBody>
      </p:sp>
      <p:sp>
        <p:nvSpPr>
          <p:cNvPr id="8" name="Title 1"/>
          <p:cNvSpPr txBox="1">
            <a:spLocks/>
          </p:cNvSpPr>
          <p:nvPr/>
        </p:nvSpPr>
        <p:spPr>
          <a:xfrm>
            <a:off x="609601" y="1191908"/>
            <a:ext cx="121919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About us</a:t>
            </a:r>
          </a:p>
        </p:txBody>
      </p:sp>
      <p:pic>
        <p:nvPicPr>
          <p:cNvPr id="10" name="Picture 9">
            <a:extLst>
              <a:ext uri="{FF2B5EF4-FFF2-40B4-BE49-F238E27FC236}">
                <a16:creationId xmlns:a16="http://schemas.microsoft.com/office/drawing/2014/main" id="{65D57F70-9B67-479E-AED3-5570AF039AD1}"/>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9425991" y="1792107"/>
            <a:ext cx="2434026" cy="1794224"/>
          </a:xfrm>
          <a:prstGeom prst="rect">
            <a:avLst/>
          </a:prstGeom>
        </p:spPr>
      </p:pic>
      <p:pic>
        <p:nvPicPr>
          <p:cNvPr id="11" name="Picture 10">
            <a:extLst>
              <a:ext uri="{FF2B5EF4-FFF2-40B4-BE49-F238E27FC236}">
                <a16:creationId xmlns:a16="http://schemas.microsoft.com/office/drawing/2014/main" id="{BAD9AF3B-3A51-4B39-BA5A-230D02792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4347" y="3394242"/>
            <a:ext cx="1885670" cy="1893396"/>
          </a:xfrm>
          <a:prstGeom prst="rect">
            <a:avLst/>
          </a:prstGeom>
          <a:effectLst>
            <a:outerShdw blurRad="50800" dist="50800" dir="2700000" algn="tl" rotWithShape="0">
              <a:prstClr val="black">
                <a:alpha val="56000"/>
              </a:prstClr>
            </a:outerShdw>
          </a:effectLst>
        </p:spPr>
      </p:pic>
      <p:pic>
        <p:nvPicPr>
          <p:cNvPr id="12" name="Picture 11" descr="350">
            <a:extLst>
              <a:ext uri="{FF2B5EF4-FFF2-40B4-BE49-F238E27FC236}">
                <a16:creationId xmlns:a16="http://schemas.microsoft.com/office/drawing/2014/main" id="{EF9ADD4B-AF29-421C-858E-A4ACE080CE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1980" y="1490414"/>
            <a:ext cx="1051985" cy="1888178"/>
          </a:xfrm>
          <a:prstGeom prst="rect">
            <a:avLst/>
          </a:prstGeom>
          <a:noFill/>
          <a:effectLst>
            <a:outerShdw blurRad="50800" dist="635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3" name="Picture 12" descr="350">
            <a:extLst>
              <a:ext uri="{FF2B5EF4-FFF2-40B4-BE49-F238E27FC236}">
                <a16:creationId xmlns:a16="http://schemas.microsoft.com/office/drawing/2014/main" id="{32B9CB35-56E8-4CEB-893A-9CD0EC406108}"/>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9138" y="3730601"/>
            <a:ext cx="1404827" cy="1877400"/>
          </a:xfrm>
          <a:prstGeom prst="rect">
            <a:avLst/>
          </a:prstGeom>
          <a:noFill/>
          <a:ln>
            <a:noFill/>
          </a:ln>
          <a:effectLst>
            <a:outerShdw blurRad="50800" dist="63500" dir="2700000" algn="tl" rotWithShape="0">
              <a:prstClr val="black">
                <a:alpha val="50000"/>
              </a:prstClr>
            </a:outerShdw>
          </a:effectLst>
        </p:spPr>
      </p:pic>
      <p:pic>
        <p:nvPicPr>
          <p:cNvPr id="14" name="Picture 13" descr="350">
            <a:extLst>
              <a:ext uri="{FF2B5EF4-FFF2-40B4-BE49-F238E27FC236}">
                <a16:creationId xmlns:a16="http://schemas.microsoft.com/office/drawing/2014/main" id="{DD970DFB-37E8-423A-B18E-E9FFC97584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71339" y="4914760"/>
            <a:ext cx="1206015" cy="1675021"/>
          </a:xfrm>
          <a:prstGeom prst="rect">
            <a:avLst/>
          </a:prstGeom>
          <a:noFill/>
          <a:effectLst>
            <a:outerShdw blurRad="50800" dist="635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147" y="299931"/>
            <a:ext cx="1945630" cy="738402"/>
          </a:xfrm>
          <a:prstGeom prst="rect">
            <a:avLst/>
          </a:prstGeom>
        </p:spPr>
      </p:pic>
    </p:spTree>
    <p:extLst>
      <p:ext uri="{BB962C8B-B14F-4D97-AF65-F5344CB8AC3E}">
        <p14:creationId xmlns:p14="http://schemas.microsoft.com/office/powerpoint/2010/main" val="181712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6529" y="1232173"/>
            <a:ext cx="4325469" cy="5625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half" idx="1"/>
          </p:nvPr>
        </p:nvSpPr>
        <p:spPr>
          <a:xfrm>
            <a:off x="609599" y="1756677"/>
            <a:ext cx="6816547" cy="3857466"/>
          </a:xfrm>
        </p:spPr>
        <p:txBody>
          <a:bodyPr lIns="0" tIns="0" rIns="0" bIns="0">
            <a:spAutoFit/>
          </a:bodyPr>
          <a:lstStyle/>
          <a:p>
            <a:pPr marL="342900" indent="-342900">
              <a:buFont typeface="Arial" charset="0"/>
              <a:buChar char="•"/>
            </a:pPr>
            <a:r>
              <a:rPr lang="en-GB" sz="2000" dirty="0">
                <a:ea typeface="Times New Roman" panose="02020603050405020304" pitchFamily="18" charset="0"/>
              </a:rPr>
              <a:t>Our head office and studio is based just off Portobello Road in London and our customer services, warehousing and distribution are all run from the Isle of Wight. With sales consultants on the road, </a:t>
            </a:r>
            <a:r>
              <a:rPr lang="en-GB" sz="2000" b="1" dirty="0">
                <a:ea typeface="Times New Roman" panose="02020603050405020304" pitchFamily="18" charset="0"/>
              </a:rPr>
              <a:t>we employ over 60 people directly </a:t>
            </a:r>
            <a:r>
              <a:rPr lang="en-GB" sz="2000" dirty="0">
                <a:ea typeface="Times New Roman" panose="02020603050405020304" pitchFamily="18" charset="0"/>
              </a:rPr>
              <a:t>and with exclusive factories working for us probably have a couple of hundred people working in the supply chain for us between the UK and The Far East.</a:t>
            </a:r>
          </a:p>
          <a:p>
            <a:pPr marL="342900" indent="-342900">
              <a:buFont typeface="Arial" charset="0"/>
              <a:buChar char="•"/>
            </a:pPr>
            <a:r>
              <a:rPr lang="en-GB" sz="2000" dirty="0">
                <a:ea typeface="Times New Roman" panose="02020603050405020304" pitchFamily="18" charset="0"/>
              </a:rPr>
              <a:t>The entry level these days with digital printing can be very small but there is a key decision to be made in terms of;</a:t>
            </a:r>
            <a:br>
              <a:rPr lang="en-GB" sz="2000" dirty="0">
                <a:ea typeface="Times New Roman" panose="02020603050405020304" pitchFamily="18" charset="0"/>
              </a:rPr>
            </a:br>
            <a:endParaRPr lang="en-GB" sz="2000" dirty="0">
              <a:ea typeface="Times New Roman" panose="02020603050405020304" pitchFamily="18" charset="0"/>
            </a:endParaRPr>
          </a:p>
          <a:p>
            <a:pPr marL="800100" lvl="1" indent="-342900">
              <a:buFont typeface="Wingdings" charset="2"/>
              <a:buChar char="§"/>
            </a:pPr>
            <a:r>
              <a:rPr lang="en-GB" sz="2000" dirty="0">
                <a:ea typeface="Times New Roman" panose="02020603050405020304" pitchFamily="18" charset="0"/>
              </a:rPr>
              <a:t>do you want to become a </a:t>
            </a:r>
            <a:r>
              <a:rPr lang="en-GB" sz="2000" b="1" dirty="0">
                <a:ea typeface="Times New Roman" panose="02020603050405020304" pitchFamily="18" charset="0"/>
              </a:rPr>
              <a:t>publisher</a:t>
            </a:r>
            <a:r>
              <a:rPr lang="en-GB" sz="2000" dirty="0">
                <a:ea typeface="Times New Roman" panose="02020603050405020304" pitchFamily="18" charset="0"/>
              </a:rPr>
              <a:t> and have to take on all aspects of a modern day business or </a:t>
            </a:r>
          </a:p>
          <a:p>
            <a:pPr marL="800100" lvl="1" indent="-342900">
              <a:buFont typeface="Wingdings" charset="2"/>
              <a:buChar char="§"/>
            </a:pPr>
            <a:r>
              <a:rPr lang="en-GB" sz="2000" dirty="0">
                <a:ea typeface="Times New Roman" panose="02020603050405020304" pitchFamily="18" charset="0"/>
              </a:rPr>
              <a:t>focus on being </a:t>
            </a:r>
            <a:r>
              <a:rPr lang="en-GB" sz="2000" b="1" dirty="0">
                <a:ea typeface="Times New Roman" panose="02020603050405020304" pitchFamily="18" charset="0"/>
              </a:rPr>
              <a:t>an illustrator / designer</a:t>
            </a:r>
          </a:p>
        </p:txBody>
      </p:sp>
      <p:sp>
        <p:nvSpPr>
          <p:cNvPr id="8" name="Title 1"/>
          <p:cNvSpPr txBox="1">
            <a:spLocks/>
          </p:cNvSpPr>
          <p:nvPr/>
        </p:nvSpPr>
        <p:spPr>
          <a:xfrm>
            <a:off x="609601" y="1191908"/>
            <a:ext cx="121919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About us</a:t>
            </a:r>
          </a:p>
        </p:txBody>
      </p:sp>
      <p:pic>
        <p:nvPicPr>
          <p:cNvPr id="10" name="Picture 9">
            <a:extLst>
              <a:ext uri="{FF2B5EF4-FFF2-40B4-BE49-F238E27FC236}">
                <a16:creationId xmlns:a16="http://schemas.microsoft.com/office/drawing/2014/main" id="{65D57F70-9B67-479E-AED3-5570AF039AD1}"/>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9425991" y="1792107"/>
            <a:ext cx="2434026" cy="1794224"/>
          </a:xfrm>
          <a:prstGeom prst="rect">
            <a:avLst/>
          </a:prstGeom>
        </p:spPr>
      </p:pic>
      <p:pic>
        <p:nvPicPr>
          <p:cNvPr id="11" name="Picture 10">
            <a:extLst>
              <a:ext uri="{FF2B5EF4-FFF2-40B4-BE49-F238E27FC236}">
                <a16:creationId xmlns:a16="http://schemas.microsoft.com/office/drawing/2014/main" id="{BAD9AF3B-3A51-4B39-BA5A-230D02792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4347" y="3394242"/>
            <a:ext cx="1885670" cy="1893396"/>
          </a:xfrm>
          <a:prstGeom prst="rect">
            <a:avLst/>
          </a:prstGeom>
          <a:effectLst>
            <a:outerShdw blurRad="50800" dist="50800" dir="2700000" algn="tl" rotWithShape="0">
              <a:prstClr val="black">
                <a:alpha val="56000"/>
              </a:prstClr>
            </a:outerShdw>
          </a:effectLst>
        </p:spPr>
      </p:pic>
      <p:pic>
        <p:nvPicPr>
          <p:cNvPr id="12" name="Picture 11" descr="350">
            <a:extLst>
              <a:ext uri="{FF2B5EF4-FFF2-40B4-BE49-F238E27FC236}">
                <a16:creationId xmlns:a16="http://schemas.microsoft.com/office/drawing/2014/main" id="{EF9ADD4B-AF29-421C-858E-A4ACE080CE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1980" y="1490414"/>
            <a:ext cx="1051985" cy="1888178"/>
          </a:xfrm>
          <a:prstGeom prst="rect">
            <a:avLst/>
          </a:prstGeom>
          <a:noFill/>
          <a:effectLst>
            <a:outerShdw blurRad="50800" dist="635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3" name="Picture 12" descr="350">
            <a:extLst>
              <a:ext uri="{FF2B5EF4-FFF2-40B4-BE49-F238E27FC236}">
                <a16:creationId xmlns:a16="http://schemas.microsoft.com/office/drawing/2014/main" id="{32B9CB35-56E8-4CEB-893A-9CD0EC406108}"/>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9138" y="3730601"/>
            <a:ext cx="1404827" cy="1877400"/>
          </a:xfrm>
          <a:prstGeom prst="rect">
            <a:avLst/>
          </a:prstGeom>
          <a:noFill/>
          <a:ln>
            <a:noFill/>
          </a:ln>
          <a:effectLst>
            <a:outerShdw blurRad="50800" dist="63500" dir="2700000" algn="tl" rotWithShape="0">
              <a:prstClr val="black">
                <a:alpha val="50000"/>
              </a:prstClr>
            </a:outerShdw>
          </a:effectLst>
        </p:spPr>
      </p:pic>
      <p:pic>
        <p:nvPicPr>
          <p:cNvPr id="14" name="Picture 13" descr="350">
            <a:extLst>
              <a:ext uri="{FF2B5EF4-FFF2-40B4-BE49-F238E27FC236}">
                <a16:creationId xmlns:a16="http://schemas.microsoft.com/office/drawing/2014/main" id="{DD970DFB-37E8-423A-B18E-E9FFC97584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71339" y="4914760"/>
            <a:ext cx="1206015" cy="1675021"/>
          </a:xfrm>
          <a:prstGeom prst="rect">
            <a:avLst/>
          </a:prstGeom>
          <a:noFill/>
          <a:effectLst>
            <a:outerShdw blurRad="50800" dist="635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147" y="299931"/>
            <a:ext cx="1945630" cy="738402"/>
          </a:xfrm>
          <a:prstGeom prst="rect">
            <a:avLst/>
          </a:prstGeom>
        </p:spPr>
      </p:pic>
    </p:spTree>
    <p:extLst>
      <p:ext uri="{BB962C8B-B14F-4D97-AF65-F5344CB8AC3E}">
        <p14:creationId xmlns:p14="http://schemas.microsoft.com/office/powerpoint/2010/main" val="113157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97637" y="1261352"/>
            <a:ext cx="5594361" cy="559436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7410" y="2514573"/>
            <a:ext cx="2562587" cy="1543959"/>
          </a:xfrm>
          <a:prstGeom prst="rect">
            <a:avLst/>
          </a:prstGeom>
        </p:spPr>
      </p:pic>
    </p:spTree>
    <p:extLst>
      <p:ext uri="{BB962C8B-B14F-4D97-AF65-F5344CB8AC3E}">
        <p14:creationId xmlns:p14="http://schemas.microsoft.com/office/powerpoint/2010/main" val="165519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602" y="1191908"/>
            <a:ext cx="20932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Mrs Lovesy story</a:t>
            </a:r>
          </a:p>
        </p:txBody>
      </p:sp>
      <p:sp>
        <p:nvSpPr>
          <p:cNvPr id="18" name="Title 1"/>
          <p:cNvSpPr txBox="1">
            <a:spLocks/>
          </p:cNvSpPr>
          <p:nvPr/>
        </p:nvSpPr>
        <p:spPr>
          <a:xfrm>
            <a:off x="609600" y="1700959"/>
            <a:ext cx="5362574" cy="840535"/>
          </a:xfrm>
          <a:prstGeom prst="rect">
            <a:avLst/>
          </a:prstGeom>
        </p:spPr>
        <p:txBody>
          <a:bodyPr lIns="0" tIns="0" rIns="0" bIns="0"/>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 create luxury hand finished cards.</a:t>
            </a:r>
          </a:p>
        </p:txBody>
      </p:sp>
      <p:sp>
        <p:nvSpPr>
          <p:cNvPr id="19" name="Content Placeholder 2"/>
          <p:cNvSpPr>
            <a:spLocks noGrp="1"/>
          </p:cNvSpPr>
          <p:nvPr>
            <p:ph sz="half" idx="1"/>
          </p:nvPr>
        </p:nvSpPr>
        <p:spPr>
          <a:xfrm>
            <a:off x="609599" y="2791021"/>
            <a:ext cx="5711688" cy="3677014"/>
          </a:xfrm>
        </p:spPr>
        <p:txBody>
          <a:bodyPr lIns="0" tIns="0" rIns="0" bIns="0">
            <a:normAutofit/>
          </a:bodyPr>
          <a:lstStyle/>
          <a:p>
            <a:pPr marL="342900" indent="-342900">
              <a:buFont typeface="Arial" charset="0"/>
              <a:buChar char="•"/>
            </a:pPr>
            <a:r>
              <a:rPr lang="en-US" sz="2000" b="1" dirty="0">
                <a:solidFill>
                  <a:schemeClr val="tx2"/>
                </a:solidFill>
              </a:rPr>
              <a:t>Mrs Lovesy was born of a desire to do something creative which was more my passion. </a:t>
            </a:r>
          </a:p>
          <a:p>
            <a:pPr marL="342900" indent="-342900">
              <a:buFont typeface="Arial" charset="0"/>
              <a:buChar char="•"/>
            </a:pPr>
            <a:r>
              <a:rPr lang="en-US" sz="2000" dirty="0"/>
              <a:t>I launched Mrs Lovesy in </a:t>
            </a:r>
            <a:r>
              <a:rPr lang="en-US" sz="2000" b="1" dirty="0"/>
              <a:t>2015 whilst on maternity leave</a:t>
            </a:r>
            <a:r>
              <a:rPr lang="en-US" sz="2000" dirty="0"/>
              <a:t> with my eldest son Lucien. </a:t>
            </a:r>
          </a:p>
          <a:p>
            <a:pPr marL="342900" indent="-342900">
              <a:buFont typeface="Arial" charset="0"/>
              <a:buChar char="•"/>
            </a:pPr>
            <a:r>
              <a:rPr lang="en-US" sz="2000" dirty="0"/>
              <a:t>At the time I was working in the Finance Sector as an Investor Relations Administrator.  </a:t>
            </a:r>
          </a:p>
          <a:p>
            <a:pPr marL="342900" indent="-342900">
              <a:buFont typeface="Arial" charset="0"/>
              <a:buChar char="•"/>
            </a:pPr>
            <a:r>
              <a:rPr lang="en-US" sz="2000" dirty="0"/>
              <a:t>I meant this to be a temporary job after graduating but I had been working in that role for 4 years.</a:t>
            </a:r>
          </a:p>
          <a:p>
            <a:pPr marL="342900" indent="-342900">
              <a:buFont typeface="Arial" charset="0"/>
              <a:buChar char="•"/>
            </a:pPr>
            <a:r>
              <a:rPr lang="en-US" sz="2000" dirty="0"/>
              <a:t>I decided it was now or never to pursue my passion.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231053"/>
            <a:ext cx="1180627" cy="711328"/>
          </a:xfrm>
          <a:prstGeom prst="rect">
            <a:avLst/>
          </a:prstGeom>
        </p:spPr>
      </p:pic>
      <p:pic>
        <p:nvPicPr>
          <p:cNvPr id="22"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81" y="1261352"/>
            <a:ext cx="5578720" cy="5610097"/>
          </a:xfrm>
          <a:prstGeom prst="rect">
            <a:avLst/>
          </a:prstGeom>
        </p:spPr>
      </p:pic>
    </p:spTree>
    <p:extLst>
      <p:ext uri="{BB962C8B-B14F-4D97-AF65-F5344CB8AC3E}">
        <p14:creationId xmlns:p14="http://schemas.microsoft.com/office/powerpoint/2010/main" val="135642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4DBC82-7B0A-8F4A-B6BD-0E29E292171C}"/>
              </a:ext>
            </a:extLst>
          </p:cNvPr>
          <p:cNvSpPr txBox="1">
            <a:spLocks/>
          </p:cNvSpPr>
          <p:nvPr/>
        </p:nvSpPr>
        <p:spPr>
          <a:xfrm>
            <a:off x="609602" y="1191908"/>
            <a:ext cx="20932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Mrs Lovesy story</a:t>
            </a:r>
          </a:p>
        </p:txBody>
      </p:sp>
      <p:pic>
        <p:nvPicPr>
          <p:cNvPr id="6" name="Picture 5">
            <a:extLst>
              <a:ext uri="{FF2B5EF4-FFF2-40B4-BE49-F238E27FC236}">
                <a16:creationId xmlns:a16="http://schemas.microsoft.com/office/drawing/2014/main" id="{5706E5CF-191E-6C4F-AF99-07935D0E7C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231053"/>
            <a:ext cx="1180627" cy="711328"/>
          </a:xfrm>
          <a:prstGeom prst="rect">
            <a:avLst/>
          </a:prstGeom>
        </p:spPr>
      </p:pic>
      <p:pic>
        <p:nvPicPr>
          <p:cNvPr id="7" name="Content Placeholder 4">
            <a:extLst>
              <a:ext uri="{FF2B5EF4-FFF2-40B4-BE49-F238E27FC236}">
                <a16:creationId xmlns:a16="http://schemas.microsoft.com/office/drawing/2014/main" id="{F9A5DB87-AC52-C041-B90D-B6C57075F3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13281" y="1277040"/>
            <a:ext cx="5578720" cy="5578720"/>
          </a:xfrm>
          <a:prstGeom prst="rect">
            <a:avLst/>
          </a:prstGeom>
        </p:spPr>
      </p:pic>
      <p:sp>
        <p:nvSpPr>
          <p:cNvPr id="10" name="Title 1">
            <a:extLst>
              <a:ext uri="{FF2B5EF4-FFF2-40B4-BE49-F238E27FC236}">
                <a16:creationId xmlns:a16="http://schemas.microsoft.com/office/drawing/2014/main" id="{E36C1A10-5C08-2545-8EC4-C7C76DEDBCD3}"/>
              </a:ext>
            </a:extLst>
          </p:cNvPr>
          <p:cNvSpPr txBox="1">
            <a:spLocks/>
          </p:cNvSpPr>
          <p:nvPr/>
        </p:nvSpPr>
        <p:spPr>
          <a:xfrm>
            <a:off x="609600" y="1700959"/>
            <a:ext cx="5486400" cy="840535"/>
          </a:xfrm>
          <a:prstGeom prst="rect">
            <a:avLst/>
          </a:prstGeom>
        </p:spPr>
        <p:txBody>
          <a:bodyPr lIns="0" tIns="0" rIns="0" bIns="0"/>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What appeals to me most about the greeting card industry</a:t>
            </a:r>
          </a:p>
        </p:txBody>
      </p:sp>
      <p:sp>
        <p:nvSpPr>
          <p:cNvPr id="11" name="Content Placeholder 2">
            <a:extLst>
              <a:ext uri="{FF2B5EF4-FFF2-40B4-BE49-F238E27FC236}">
                <a16:creationId xmlns:a16="http://schemas.microsoft.com/office/drawing/2014/main" id="{B4940928-FC3B-E943-AA9D-B295980AABA3}"/>
              </a:ext>
            </a:extLst>
          </p:cNvPr>
          <p:cNvSpPr>
            <a:spLocks noGrp="1"/>
          </p:cNvSpPr>
          <p:nvPr>
            <p:ph sz="half" idx="1"/>
          </p:nvPr>
        </p:nvSpPr>
        <p:spPr>
          <a:xfrm>
            <a:off x="609598" y="2791021"/>
            <a:ext cx="5880653" cy="3677014"/>
          </a:xfrm>
        </p:spPr>
        <p:txBody>
          <a:bodyPr lIns="0" tIns="0" rIns="0" bIns="0">
            <a:noAutofit/>
          </a:bodyPr>
          <a:lstStyle/>
          <a:p>
            <a:pPr marL="342900" indent="-342900">
              <a:buFont typeface="Arial" charset="0"/>
              <a:buChar char="•"/>
            </a:pPr>
            <a:r>
              <a:rPr lang="en-US" sz="2000" b="1" dirty="0">
                <a:solidFill>
                  <a:schemeClr val="tx2"/>
                </a:solidFill>
              </a:rPr>
              <a:t>The opportunity to be part of something positive. </a:t>
            </a:r>
          </a:p>
          <a:p>
            <a:pPr marL="342900" indent="-342900">
              <a:buFont typeface="Arial" charset="0"/>
              <a:buChar char="•"/>
            </a:pPr>
            <a:r>
              <a:rPr lang="en-US" sz="2000" dirty="0"/>
              <a:t>You are creating something that can bring  joy and comfort to everyone. </a:t>
            </a:r>
          </a:p>
          <a:p>
            <a:pPr marL="342900" indent="-342900">
              <a:buFont typeface="Arial" charset="0"/>
              <a:buChar char="•"/>
            </a:pPr>
            <a:r>
              <a:rPr lang="en-US" sz="2000" dirty="0"/>
              <a:t>I have a degree in </a:t>
            </a:r>
            <a:r>
              <a:rPr lang="en-US" sz="2000" b="1" dirty="0"/>
              <a:t>Fine Art </a:t>
            </a:r>
            <a:r>
              <a:rPr lang="en-US" sz="2000" dirty="0"/>
              <a:t>from the </a:t>
            </a:r>
            <a:r>
              <a:rPr lang="en-US" sz="2000" b="1" dirty="0"/>
              <a:t>Slade School of Fine Art London, </a:t>
            </a:r>
            <a:r>
              <a:rPr lang="en-US" sz="2000" dirty="0"/>
              <a:t>so I had a creative background</a:t>
            </a:r>
            <a:endParaRPr lang="en-GB" sz="2000" dirty="0"/>
          </a:p>
          <a:p>
            <a:pPr marL="342900" indent="-342900">
              <a:buFont typeface="Arial" charset="0"/>
              <a:buChar char="•"/>
            </a:pPr>
            <a:r>
              <a:rPr lang="en-US" sz="2000" dirty="0"/>
              <a:t>It is a good business model because one design can be sold many times over.</a:t>
            </a:r>
          </a:p>
          <a:p>
            <a:pPr marL="342900" indent="-342900">
              <a:buFont typeface="Arial" charset="0"/>
              <a:buChar char="•"/>
            </a:pPr>
            <a:r>
              <a:rPr lang="en-US" sz="2000" b="1" dirty="0"/>
              <a:t>I run my business from home </a:t>
            </a:r>
            <a:r>
              <a:rPr lang="en-US" sz="2000" dirty="0"/>
              <a:t>(not just due to lockdown) which works well for me because I’m a mother of three small children aged 6, 3 and 1.</a:t>
            </a:r>
          </a:p>
        </p:txBody>
      </p:sp>
    </p:spTree>
    <p:extLst>
      <p:ext uri="{BB962C8B-B14F-4D97-AF65-F5344CB8AC3E}">
        <p14:creationId xmlns:p14="http://schemas.microsoft.com/office/powerpoint/2010/main" val="271785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4DBC82-7B0A-8F4A-B6BD-0E29E292171C}"/>
              </a:ext>
            </a:extLst>
          </p:cNvPr>
          <p:cNvSpPr txBox="1">
            <a:spLocks/>
          </p:cNvSpPr>
          <p:nvPr/>
        </p:nvSpPr>
        <p:spPr>
          <a:xfrm>
            <a:off x="609602" y="1191908"/>
            <a:ext cx="20932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Mrs Lovesy story</a:t>
            </a:r>
          </a:p>
        </p:txBody>
      </p:sp>
      <p:pic>
        <p:nvPicPr>
          <p:cNvPr id="6" name="Picture 5">
            <a:extLst>
              <a:ext uri="{FF2B5EF4-FFF2-40B4-BE49-F238E27FC236}">
                <a16:creationId xmlns:a16="http://schemas.microsoft.com/office/drawing/2014/main" id="{5706E5CF-191E-6C4F-AF99-07935D0E7C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231053"/>
            <a:ext cx="1180627" cy="711328"/>
          </a:xfrm>
          <a:prstGeom prst="rect">
            <a:avLst/>
          </a:prstGeom>
        </p:spPr>
      </p:pic>
      <p:pic>
        <p:nvPicPr>
          <p:cNvPr id="7" name="Content Placeholder 4">
            <a:extLst>
              <a:ext uri="{FF2B5EF4-FFF2-40B4-BE49-F238E27FC236}">
                <a16:creationId xmlns:a16="http://schemas.microsoft.com/office/drawing/2014/main" id="{F9A5DB87-AC52-C041-B90D-B6C57075F30D}"/>
              </a:ext>
            </a:extLst>
          </p:cNvPr>
          <p:cNvPicPr>
            <a:picLocks noChangeAspect="1"/>
          </p:cNvPicPr>
          <p:nvPr/>
        </p:nvPicPr>
        <p:blipFill>
          <a:blip r:embed="rId3"/>
          <a:srcRect/>
          <a:stretch/>
        </p:blipFill>
        <p:spPr>
          <a:xfrm>
            <a:off x="6613281" y="2230071"/>
            <a:ext cx="5578720" cy="3672657"/>
          </a:xfrm>
          <a:prstGeom prst="rect">
            <a:avLst/>
          </a:prstGeom>
        </p:spPr>
      </p:pic>
      <p:sp>
        <p:nvSpPr>
          <p:cNvPr id="10" name="Title 1">
            <a:extLst>
              <a:ext uri="{FF2B5EF4-FFF2-40B4-BE49-F238E27FC236}">
                <a16:creationId xmlns:a16="http://schemas.microsoft.com/office/drawing/2014/main" id="{E36C1A10-5C08-2545-8EC4-C7C76DEDBCD3}"/>
              </a:ext>
            </a:extLst>
          </p:cNvPr>
          <p:cNvSpPr txBox="1">
            <a:spLocks/>
          </p:cNvSpPr>
          <p:nvPr/>
        </p:nvSpPr>
        <p:spPr>
          <a:xfrm>
            <a:off x="609600" y="1700959"/>
            <a:ext cx="5486400" cy="840535"/>
          </a:xfrm>
          <a:prstGeom prst="rect">
            <a:avLst/>
          </a:prstGeom>
        </p:spPr>
        <p:txBody>
          <a:bodyPr lIns="0" tIns="0" rIns="0" bIns="0"/>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Some tips for getting started</a:t>
            </a:r>
          </a:p>
        </p:txBody>
      </p:sp>
      <p:sp>
        <p:nvSpPr>
          <p:cNvPr id="11" name="Content Placeholder 2">
            <a:extLst>
              <a:ext uri="{FF2B5EF4-FFF2-40B4-BE49-F238E27FC236}">
                <a16:creationId xmlns:a16="http://schemas.microsoft.com/office/drawing/2014/main" id="{B4940928-FC3B-E943-AA9D-B295980AABA3}"/>
              </a:ext>
            </a:extLst>
          </p:cNvPr>
          <p:cNvSpPr>
            <a:spLocks noGrp="1"/>
          </p:cNvSpPr>
          <p:nvPr>
            <p:ph sz="half" idx="1"/>
          </p:nvPr>
        </p:nvSpPr>
        <p:spPr>
          <a:xfrm>
            <a:off x="477077" y="2378608"/>
            <a:ext cx="5730683" cy="4001871"/>
          </a:xfrm>
        </p:spPr>
        <p:txBody>
          <a:bodyPr lIns="0" tIns="0" rIns="0" bIns="0">
            <a:noAutofit/>
          </a:bodyPr>
          <a:lstStyle/>
          <a:p>
            <a:pPr marL="342900" indent="-342900">
              <a:buFont typeface="Arial" charset="0"/>
              <a:buChar char="•"/>
            </a:pPr>
            <a:r>
              <a:rPr lang="en-US" sz="1800" b="1" dirty="0">
                <a:solidFill>
                  <a:schemeClr val="tx2"/>
                </a:solidFill>
              </a:rPr>
              <a:t>Tradeshows are the best way to be introduced to retailers and distributors. </a:t>
            </a:r>
          </a:p>
          <a:p>
            <a:pPr marL="342900" indent="-342900">
              <a:buFont typeface="Arial" charset="0"/>
              <a:buChar char="•"/>
            </a:pPr>
            <a:r>
              <a:rPr lang="en-US" sz="1800" dirty="0"/>
              <a:t>My first tradeshow was </a:t>
            </a:r>
            <a:r>
              <a:rPr lang="en-US" sz="1800" b="1" dirty="0"/>
              <a:t>PG Live </a:t>
            </a:r>
            <a:r>
              <a:rPr lang="en-US" sz="1800" dirty="0"/>
              <a:t>2015 and that is where I met my French distributor and gained my first retail customers.</a:t>
            </a:r>
          </a:p>
          <a:p>
            <a:pPr marL="342900" indent="-342900">
              <a:buFont typeface="Arial" charset="0"/>
              <a:buChar char="•"/>
            </a:pPr>
            <a:r>
              <a:rPr lang="en-US" sz="1800" dirty="0"/>
              <a:t>I sell wholesale to retailers UK-wide and export to France via a distributor. </a:t>
            </a:r>
          </a:p>
          <a:p>
            <a:pPr marL="342900" indent="-342900">
              <a:buFont typeface="Arial" charset="0"/>
              <a:buChar char="•"/>
            </a:pPr>
            <a:r>
              <a:rPr lang="en-US" sz="1800" dirty="0"/>
              <a:t>I also sell direct to customers via </a:t>
            </a:r>
            <a:r>
              <a:rPr lang="en-US" sz="1800" b="1" dirty="0"/>
              <a:t>ETSY</a:t>
            </a:r>
            <a:r>
              <a:rPr lang="en-US" sz="1800" dirty="0"/>
              <a:t> and </a:t>
            </a:r>
            <a:r>
              <a:rPr lang="en-US" sz="1800" b="1" dirty="0"/>
              <a:t>Not On The High Street</a:t>
            </a:r>
            <a:r>
              <a:rPr lang="en-US" sz="1800" dirty="0"/>
              <a:t>.</a:t>
            </a:r>
          </a:p>
          <a:p>
            <a:pPr marL="342900" indent="-342900">
              <a:buFont typeface="Arial" charset="0"/>
              <a:buChar char="•"/>
            </a:pPr>
            <a:r>
              <a:rPr lang="en-US" sz="1800" dirty="0"/>
              <a:t>That same year I was a finalist for a prestigious </a:t>
            </a:r>
            <a:r>
              <a:rPr lang="en-US" sz="1800" b="1" dirty="0"/>
              <a:t>Henries Award</a:t>
            </a:r>
            <a:r>
              <a:rPr lang="en-US" sz="1800" dirty="0"/>
              <a:t>. </a:t>
            </a:r>
          </a:p>
          <a:p>
            <a:pPr marL="342900" indent="-342900">
              <a:buFont typeface="Arial" charset="0"/>
              <a:buChar char="•"/>
            </a:pPr>
            <a:r>
              <a:rPr lang="en-GB" sz="1800" dirty="0"/>
              <a:t>The Henries awards take place each year and are the greeting card industry's answer to the Oscars!</a:t>
            </a:r>
          </a:p>
        </p:txBody>
      </p:sp>
    </p:spTree>
    <p:extLst>
      <p:ext uri="{BB962C8B-B14F-4D97-AF65-F5344CB8AC3E}">
        <p14:creationId xmlns:p14="http://schemas.microsoft.com/office/powerpoint/2010/main" val="86034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3B429C-F097-1442-9F0B-D85B5F6D8FEE}"/>
              </a:ext>
            </a:extLst>
          </p:cNvPr>
          <p:cNvSpPr txBox="1">
            <a:spLocks/>
          </p:cNvSpPr>
          <p:nvPr/>
        </p:nvSpPr>
        <p:spPr>
          <a:xfrm>
            <a:off x="609602" y="1191908"/>
            <a:ext cx="20932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Mrs Lovesy story</a:t>
            </a:r>
          </a:p>
        </p:txBody>
      </p:sp>
      <p:pic>
        <p:nvPicPr>
          <p:cNvPr id="4" name="Content Placeholder 4">
            <a:extLst>
              <a:ext uri="{FF2B5EF4-FFF2-40B4-BE49-F238E27FC236}">
                <a16:creationId xmlns:a16="http://schemas.microsoft.com/office/drawing/2014/main" id="{629D7CC3-E5DD-CE41-BC14-F51A471439F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298093" y="1261352"/>
            <a:ext cx="4209095" cy="5610097"/>
          </a:xfrm>
          <a:prstGeom prst="rect">
            <a:avLst/>
          </a:prstGeom>
        </p:spPr>
      </p:pic>
      <p:sp>
        <p:nvSpPr>
          <p:cNvPr id="5" name="Title 1">
            <a:extLst>
              <a:ext uri="{FF2B5EF4-FFF2-40B4-BE49-F238E27FC236}">
                <a16:creationId xmlns:a16="http://schemas.microsoft.com/office/drawing/2014/main" id="{A57D4908-8C99-5F42-8DB4-A4830693CF18}"/>
              </a:ext>
            </a:extLst>
          </p:cNvPr>
          <p:cNvSpPr txBox="1">
            <a:spLocks/>
          </p:cNvSpPr>
          <p:nvPr/>
        </p:nvSpPr>
        <p:spPr>
          <a:xfrm>
            <a:off x="609600" y="1700959"/>
            <a:ext cx="5362574" cy="840535"/>
          </a:xfrm>
          <a:prstGeom prst="rect">
            <a:avLst/>
          </a:prstGeom>
        </p:spPr>
        <p:txBody>
          <a:bodyPr lIns="0" tIns="0" rIns="0" bIns="0"/>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The GCA is here to support</a:t>
            </a:r>
          </a:p>
        </p:txBody>
      </p:sp>
      <p:sp>
        <p:nvSpPr>
          <p:cNvPr id="6" name="Content Placeholder 2">
            <a:extLst>
              <a:ext uri="{FF2B5EF4-FFF2-40B4-BE49-F238E27FC236}">
                <a16:creationId xmlns:a16="http://schemas.microsoft.com/office/drawing/2014/main" id="{939F11BA-09B0-9D49-9AA0-9901FA7DFCCC}"/>
              </a:ext>
            </a:extLst>
          </p:cNvPr>
          <p:cNvSpPr>
            <a:spLocks noGrp="1"/>
          </p:cNvSpPr>
          <p:nvPr>
            <p:ph sz="half" idx="1"/>
          </p:nvPr>
        </p:nvSpPr>
        <p:spPr>
          <a:xfrm>
            <a:off x="609600" y="2478000"/>
            <a:ext cx="6204858" cy="4004080"/>
          </a:xfrm>
        </p:spPr>
        <p:txBody>
          <a:bodyPr lIns="0" tIns="0" rIns="0" bIns="0">
            <a:normAutofit fontScale="92500" lnSpcReduction="10000"/>
          </a:bodyPr>
          <a:lstStyle/>
          <a:p>
            <a:pPr marL="342900" indent="-342900">
              <a:buFont typeface="Arial" charset="0"/>
              <a:buChar char="•"/>
            </a:pPr>
            <a:r>
              <a:rPr lang="en-US" sz="1800" b="1" dirty="0">
                <a:solidFill>
                  <a:schemeClr val="tx2"/>
                </a:solidFill>
              </a:rPr>
              <a:t>When I first started my business, I had very little knowledge about the greeting card industry </a:t>
            </a:r>
          </a:p>
          <a:p>
            <a:pPr marL="342900" indent="-342900">
              <a:buFont typeface="Arial" charset="0"/>
              <a:buChar char="•"/>
            </a:pPr>
            <a:r>
              <a:rPr lang="en-US" sz="1800" dirty="0"/>
              <a:t>I had lots of questions, so I decided to joined the GCA. </a:t>
            </a:r>
          </a:p>
          <a:p>
            <a:pPr marL="342900" indent="-342900">
              <a:buFont typeface="Arial" charset="0"/>
              <a:buChar char="•"/>
            </a:pPr>
            <a:r>
              <a:rPr lang="en-US" sz="1800" dirty="0"/>
              <a:t>I found the GCA members to be very helpful and the GCA website a good source of information. </a:t>
            </a:r>
          </a:p>
          <a:p>
            <a:pPr marL="342900" indent="-342900">
              <a:buFont typeface="Arial" charset="0"/>
              <a:buChar char="•"/>
            </a:pPr>
            <a:r>
              <a:rPr lang="en-US" sz="1800" dirty="0"/>
              <a:t>The GCA also run events such as </a:t>
            </a:r>
            <a:r>
              <a:rPr lang="en-US" sz="1800" b="1" dirty="0"/>
              <a:t>Dragons Speed Dating </a:t>
            </a:r>
            <a:r>
              <a:rPr lang="en-GB" sz="1800" dirty="0"/>
              <a:t>where retail members find prospective new publishers and publishers meet and present their designs to a range of key industry buyers. </a:t>
            </a:r>
          </a:p>
          <a:p>
            <a:pPr marL="342900" indent="-342900">
              <a:buFont typeface="Arial" charset="0"/>
              <a:buChar char="•"/>
            </a:pPr>
            <a:r>
              <a:rPr lang="en-GB" sz="1800" dirty="0"/>
              <a:t>By attending that event I got useful feedback on improving my products and got noticed by a multiple retailer who I’ve now been supplying to for several years. </a:t>
            </a:r>
          </a:p>
          <a:p>
            <a:pPr marL="342900" indent="-342900">
              <a:buFont typeface="Arial" charset="0"/>
              <a:buChar char="•"/>
            </a:pPr>
            <a:r>
              <a:rPr lang="en-GB" sz="1800" dirty="0"/>
              <a:t>After 5 years of running a greeting card company, I was honoured to  be selected to join the GCA as a council member in 2020. </a:t>
            </a:r>
          </a:p>
          <a:p>
            <a:pPr marL="342900" indent="-342900">
              <a:buFont typeface="Arial" charset="0"/>
              <a:buChar char="•"/>
            </a:pPr>
            <a:r>
              <a:rPr lang="en-GB" sz="1800" dirty="0"/>
              <a:t>It is a role I’m very excited about as I can use it as a platform to help others starting out in the greeting card business. </a:t>
            </a:r>
          </a:p>
        </p:txBody>
      </p:sp>
    </p:spTree>
    <p:extLst>
      <p:ext uri="{BB962C8B-B14F-4D97-AF65-F5344CB8AC3E}">
        <p14:creationId xmlns:p14="http://schemas.microsoft.com/office/powerpoint/2010/main" val="341759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602" y="1191908"/>
            <a:ext cx="20932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Mrs Lovesy story</a:t>
            </a:r>
          </a:p>
        </p:txBody>
      </p:sp>
      <p:sp>
        <p:nvSpPr>
          <p:cNvPr id="18" name="Title 1"/>
          <p:cNvSpPr txBox="1">
            <a:spLocks/>
          </p:cNvSpPr>
          <p:nvPr/>
        </p:nvSpPr>
        <p:spPr>
          <a:xfrm>
            <a:off x="609600" y="1700959"/>
            <a:ext cx="5362574" cy="840535"/>
          </a:xfrm>
          <a:prstGeom prst="rect">
            <a:avLst/>
          </a:prstGeom>
        </p:spPr>
        <p:txBody>
          <a:bodyPr lIns="0" tIns="0" rIns="0" bIns="0"/>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What have I learnt about greeting cards in general?</a:t>
            </a:r>
          </a:p>
        </p:txBody>
      </p:sp>
      <p:sp>
        <p:nvSpPr>
          <p:cNvPr id="19" name="Content Placeholder 2"/>
          <p:cNvSpPr>
            <a:spLocks noGrp="1"/>
          </p:cNvSpPr>
          <p:nvPr>
            <p:ph sz="half" idx="1"/>
          </p:nvPr>
        </p:nvSpPr>
        <p:spPr>
          <a:xfrm>
            <a:off x="609599" y="2791021"/>
            <a:ext cx="5362575" cy="3677014"/>
          </a:xfrm>
        </p:spPr>
        <p:txBody>
          <a:bodyPr lIns="0" tIns="0" rIns="0" bIns="0">
            <a:normAutofit/>
          </a:bodyPr>
          <a:lstStyle/>
          <a:p>
            <a:pPr marL="342900" indent="-342900">
              <a:buFont typeface="Arial" charset="0"/>
              <a:buChar char="•"/>
            </a:pPr>
            <a:r>
              <a:rPr lang="en-US" dirty="0"/>
              <a:t>My first card designs were only doing blank cards because I thought they would be more versatile. </a:t>
            </a:r>
          </a:p>
          <a:p>
            <a:pPr marL="342900" indent="-342900">
              <a:buFont typeface="Arial" charset="0"/>
              <a:buChar char="•"/>
            </a:pPr>
            <a:r>
              <a:rPr lang="en-US" dirty="0"/>
              <a:t>I soon realised  by adding an occasion to a card design I generally sold more. </a:t>
            </a:r>
          </a:p>
          <a:p>
            <a:pPr marL="342900" indent="-342900">
              <a:buFont typeface="Arial" charset="0"/>
              <a:buChar char="•"/>
            </a:pPr>
            <a:r>
              <a:rPr lang="en-US" dirty="0"/>
              <a:t>It surprised me that simply adding “Happy Birthday” or “Thinking of you” to the front of a card could greatly increase my sales. </a:t>
            </a:r>
          </a:p>
          <a:p>
            <a:pPr marL="342900" indent="-342900">
              <a:buFont typeface="Arial" charset="0"/>
              <a:buChar char="•"/>
            </a:pPr>
            <a:r>
              <a:rPr lang="en-US" dirty="0"/>
              <a:t>The majority of my cards now are occasions cards, but I still have a few blank cards.</a:t>
            </a:r>
          </a:p>
        </p:txBody>
      </p:sp>
      <p:pic>
        <p:nvPicPr>
          <p:cNvPr id="21" name="Content Placeholder 4"/>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97637" y="1261352"/>
            <a:ext cx="5594361" cy="559436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 y="231053"/>
            <a:ext cx="1180627" cy="711328"/>
          </a:xfrm>
          <a:prstGeom prst="rect">
            <a:avLst/>
          </a:prstGeom>
        </p:spPr>
      </p:pic>
    </p:spTree>
    <p:extLst>
      <p:ext uri="{BB962C8B-B14F-4D97-AF65-F5344CB8AC3E}">
        <p14:creationId xmlns:p14="http://schemas.microsoft.com/office/powerpoint/2010/main" val="83969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0959"/>
            <a:ext cx="5362575" cy="1023141"/>
          </a:xfrm>
        </p:spPr>
        <p:txBody>
          <a:bodyPr/>
          <a:lstStyle/>
          <a:p>
            <a:r>
              <a:rPr lang="en-US" sz="3200" dirty="0"/>
              <a:t>Greeting cards are a leading British Creative industry.</a:t>
            </a:r>
            <a:br>
              <a:rPr lang="en-US" sz="3200" dirty="0"/>
            </a:br>
            <a:endParaRPr lang="en-US" sz="3200" dirty="0"/>
          </a:p>
        </p:txBody>
      </p:sp>
      <p:sp>
        <p:nvSpPr>
          <p:cNvPr id="3" name="Content Placeholder 2"/>
          <p:cNvSpPr>
            <a:spLocks noGrp="1"/>
          </p:cNvSpPr>
          <p:nvPr>
            <p:ph sz="half" idx="1"/>
          </p:nvPr>
        </p:nvSpPr>
        <p:spPr>
          <a:xfrm>
            <a:off x="609599" y="2791021"/>
            <a:ext cx="5362575" cy="2842054"/>
          </a:xfrm>
        </p:spPr>
        <p:txBody>
          <a:bodyPr lIns="0" tIns="0" rIns="0" bIns="0">
            <a:normAutofit/>
          </a:bodyPr>
          <a:lstStyle/>
          <a:p>
            <a:pPr marL="0" indent="0">
              <a:buNone/>
            </a:pPr>
            <a:r>
              <a:rPr lang="en-US" sz="2200" dirty="0"/>
              <a:t>The </a:t>
            </a:r>
            <a:r>
              <a:rPr lang="en-US" sz="2200" b="1" dirty="0"/>
              <a:t>UK leads the world in greeting card innovation and design</a:t>
            </a:r>
            <a:r>
              <a:rPr lang="en-US" sz="2200" dirty="0"/>
              <a:t>, with other countries looking to us for the latest trends.</a:t>
            </a:r>
          </a:p>
          <a:p>
            <a:pPr marL="0" indent="0">
              <a:buNone/>
            </a:pPr>
            <a:r>
              <a:rPr lang="en-US" sz="2200" dirty="0"/>
              <a:t>We export our cards all over the world.</a:t>
            </a:r>
          </a:p>
        </p:txBody>
      </p:sp>
      <p:sp>
        <p:nvSpPr>
          <p:cNvPr id="5" name="Title 1"/>
          <p:cNvSpPr txBox="1">
            <a:spLocks/>
          </p:cNvSpPr>
          <p:nvPr/>
        </p:nvSpPr>
        <p:spPr>
          <a:xfrm>
            <a:off x="609601" y="1197437"/>
            <a:ext cx="332231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The world of greeting cards </a:t>
            </a:r>
          </a:p>
        </p:txBody>
      </p:sp>
      <p:pic>
        <p:nvPicPr>
          <p:cNvPr id="11"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47904"/>
            <a:ext cx="5610095" cy="5610095"/>
          </a:xfrm>
        </p:spPr>
      </p:pic>
    </p:spTree>
    <p:extLst>
      <p:ext uri="{BB962C8B-B14F-4D97-AF65-F5344CB8AC3E}">
        <p14:creationId xmlns:p14="http://schemas.microsoft.com/office/powerpoint/2010/main" val="189016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6CB1F-23EF-274C-B1A1-8B8756021C8D}"/>
              </a:ext>
            </a:extLst>
          </p:cNvPr>
          <p:cNvSpPr txBox="1">
            <a:spLocks/>
          </p:cNvSpPr>
          <p:nvPr/>
        </p:nvSpPr>
        <p:spPr>
          <a:xfrm>
            <a:off x="609602" y="1191908"/>
            <a:ext cx="20932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Mrs Lovesy story</a:t>
            </a:r>
          </a:p>
        </p:txBody>
      </p:sp>
      <p:pic>
        <p:nvPicPr>
          <p:cNvPr id="4" name="Content Placeholder 4">
            <a:extLst>
              <a:ext uri="{FF2B5EF4-FFF2-40B4-BE49-F238E27FC236}">
                <a16:creationId xmlns:a16="http://schemas.microsoft.com/office/drawing/2014/main" id="{AC5F80C5-B683-5A43-ABC6-EF02F93525C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13281" y="1277040"/>
            <a:ext cx="5578720" cy="5578720"/>
          </a:xfrm>
          <a:prstGeom prst="rect">
            <a:avLst/>
          </a:prstGeom>
        </p:spPr>
      </p:pic>
      <p:sp>
        <p:nvSpPr>
          <p:cNvPr id="5" name="Title 1">
            <a:extLst>
              <a:ext uri="{FF2B5EF4-FFF2-40B4-BE49-F238E27FC236}">
                <a16:creationId xmlns:a16="http://schemas.microsoft.com/office/drawing/2014/main" id="{2D9ADD3B-6533-A547-96C4-F54248ED7D49}"/>
              </a:ext>
            </a:extLst>
          </p:cNvPr>
          <p:cNvSpPr txBox="1">
            <a:spLocks/>
          </p:cNvSpPr>
          <p:nvPr/>
        </p:nvSpPr>
        <p:spPr>
          <a:xfrm>
            <a:off x="609600" y="1700959"/>
            <a:ext cx="5362574" cy="840535"/>
          </a:xfrm>
          <a:prstGeom prst="rect">
            <a:avLst/>
          </a:prstGeom>
        </p:spPr>
        <p:txBody>
          <a:bodyPr lIns="0" tIns="0" rIns="0" bIns="0"/>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It’s a great industry, but you need a way to stand out</a:t>
            </a:r>
          </a:p>
        </p:txBody>
      </p:sp>
      <p:sp>
        <p:nvSpPr>
          <p:cNvPr id="6" name="Content Placeholder 2">
            <a:extLst>
              <a:ext uri="{FF2B5EF4-FFF2-40B4-BE49-F238E27FC236}">
                <a16:creationId xmlns:a16="http://schemas.microsoft.com/office/drawing/2014/main" id="{B60A3831-005E-3D4B-8F58-983B3D14E66F}"/>
              </a:ext>
            </a:extLst>
          </p:cNvPr>
          <p:cNvSpPr>
            <a:spLocks noGrp="1"/>
          </p:cNvSpPr>
          <p:nvPr>
            <p:ph sz="half" idx="1"/>
          </p:nvPr>
        </p:nvSpPr>
        <p:spPr>
          <a:xfrm>
            <a:off x="609599" y="2791020"/>
            <a:ext cx="5770881" cy="4066979"/>
          </a:xfrm>
        </p:spPr>
        <p:txBody>
          <a:bodyPr lIns="0" tIns="0" rIns="0" bIns="0">
            <a:normAutofit fontScale="92500" lnSpcReduction="10000"/>
          </a:bodyPr>
          <a:lstStyle/>
          <a:p>
            <a:pPr marL="342900" indent="-342900">
              <a:buFont typeface="Arial" charset="0"/>
              <a:buChar char="•"/>
            </a:pPr>
            <a:r>
              <a:rPr lang="en-US" dirty="0"/>
              <a:t>I class myself as a handmade/hand finished </a:t>
            </a:r>
            <a:r>
              <a:rPr lang="en-US" b="1" dirty="0"/>
              <a:t>luxury brand </a:t>
            </a:r>
            <a:r>
              <a:rPr lang="en-US" dirty="0"/>
              <a:t>and maintain this by ensuring I use high quality materials. </a:t>
            </a:r>
          </a:p>
          <a:p>
            <a:pPr marL="342900" indent="-342900">
              <a:buFont typeface="Arial" charset="0"/>
              <a:buChar char="•"/>
            </a:pPr>
            <a:r>
              <a:rPr lang="en-US" dirty="0"/>
              <a:t>Each of my card designs are hand finished using glass crystals instead of cheaper plastic alternatives. </a:t>
            </a:r>
          </a:p>
          <a:p>
            <a:pPr marL="342900" indent="-342900">
              <a:buFont typeface="Arial" charset="0"/>
              <a:buChar char="•"/>
            </a:pPr>
            <a:r>
              <a:rPr lang="en-US" dirty="0"/>
              <a:t>I use a luxury 350gsm board and get my card designs professionally printed to ensure a </a:t>
            </a:r>
            <a:r>
              <a:rPr lang="en-US" b="1" dirty="0"/>
              <a:t>high-quality finish</a:t>
            </a:r>
            <a:r>
              <a:rPr lang="en-US" dirty="0"/>
              <a:t>.</a:t>
            </a:r>
          </a:p>
          <a:p>
            <a:pPr marL="342900" indent="-342900">
              <a:buFont typeface="Arial" charset="0"/>
              <a:buChar char="•"/>
            </a:pPr>
            <a:r>
              <a:rPr lang="en-US" dirty="0"/>
              <a:t>My cards are printed in the UK and all the materials are sourced from the UK making me a truly </a:t>
            </a:r>
            <a:r>
              <a:rPr lang="en-US" b="1" dirty="0"/>
              <a:t>British brand</a:t>
            </a:r>
            <a:r>
              <a:rPr lang="en-US" dirty="0"/>
              <a:t>.</a:t>
            </a:r>
          </a:p>
          <a:p>
            <a:pPr marL="342900" indent="-342900">
              <a:buFont typeface="Arial" charset="0"/>
              <a:buChar char="•"/>
            </a:pPr>
            <a:r>
              <a:rPr lang="en-US" b="1" dirty="0">
                <a:solidFill>
                  <a:schemeClr val="tx2"/>
                </a:solidFill>
              </a:rPr>
              <a:t>My top tip for all small greeting card publishers is to find your own style and know your USP. </a:t>
            </a:r>
          </a:p>
        </p:txBody>
      </p:sp>
    </p:spTree>
    <p:extLst>
      <p:ext uri="{BB962C8B-B14F-4D97-AF65-F5344CB8AC3E}">
        <p14:creationId xmlns:p14="http://schemas.microsoft.com/office/powerpoint/2010/main" val="141466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3281" y="1261352"/>
            <a:ext cx="5563072" cy="559436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083" y="4013340"/>
            <a:ext cx="5424118" cy="51967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1255" y="2744496"/>
            <a:ext cx="3074894" cy="990799"/>
          </a:xfrm>
          <a:prstGeom prst="rect">
            <a:avLst/>
          </a:prstGeom>
        </p:spPr>
      </p:pic>
    </p:spTree>
    <p:extLst>
      <p:ext uri="{BB962C8B-B14F-4D97-AF65-F5344CB8AC3E}">
        <p14:creationId xmlns:p14="http://schemas.microsoft.com/office/powerpoint/2010/main" val="34694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599" y="1756676"/>
            <a:ext cx="5616389" cy="1347035"/>
          </a:xfrm>
        </p:spPr>
        <p:txBody>
          <a:bodyPr wrap="square" lIns="0" tIns="0" rIns="0" bIns="0">
            <a:spAutoFit/>
          </a:bodyPr>
          <a:lstStyle/>
          <a:p>
            <a:pPr marL="342900" indent="-342900">
              <a:buFont typeface="Arial" charset="0"/>
              <a:buChar char="•"/>
            </a:pPr>
            <a:r>
              <a:rPr lang="en-GB" b="1" dirty="0">
                <a:ea typeface="Times New Roman" panose="02020603050405020304" pitchFamily="18" charset="0"/>
              </a:rPr>
              <a:t>Founded in 1987 </a:t>
            </a:r>
            <a:r>
              <a:rPr lang="en-GB" dirty="0">
                <a:ea typeface="Times New Roman" panose="02020603050405020304" pitchFamily="18" charset="0"/>
              </a:rPr>
              <a:t>by our Chairman, Stephen Haines with just 6 greetings card designs</a:t>
            </a:r>
          </a:p>
          <a:p>
            <a:pPr marL="342900" indent="-342900">
              <a:buFont typeface="Arial" charset="0"/>
              <a:buChar char="•"/>
            </a:pPr>
            <a:r>
              <a:rPr lang="en-GB" dirty="0">
                <a:ea typeface="Times New Roman" panose="02020603050405020304" pitchFamily="18" charset="0"/>
              </a:rPr>
              <a:t>CBG is now The </a:t>
            </a:r>
            <a:r>
              <a:rPr lang="en-GB" b="1" dirty="0">
                <a:ea typeface="Times New Roman" panose="02020603050405020304" pitchFamily="18" charset="0"/>
              </a:rPr>
              <a:t>largest Independently owned </a:t>
            </a:r>
            <a:r>
              <a:rPr lang="en-GB" dirty="0">
                <a:ea typeface="Times New Roman" panose="02020603050405020304" pitchFamily="18" charset="0"/>
              </a:rPr>
              <a:t>Greetings Card Publisher in the UK</a:t>
            </a:r>
          </a:p>
        </p:txBody>
      </p:sp>
      <p:sp>
        <p:nvSpPr>
          <p:cNvPr id="8" name="Title 1"/>
          <p:cNvSpPr txBox="1">
            <a:spLocks/>
          </p:cNvSpPr>
          <p:nvPr/>
        </p:nvSpPr>
        <p:spPr>
          <a:xfrm>
            <a:off x="609601" y="1191908"/>
            <a:ext cx="121919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About us</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358810"/>
            <a:ext cx="1703295" cy="548840"/>
          </a:xfrm>
          <a:prstGeom prst="rect">
            <a:avLst/>
          </a:prstGeom>
        </p:spPr>
      </p:pic>
      <p:pic>
        <p:nvPicPr>
          <p:cNvPr id="22"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80" y="1261352"/>
            <a:ext cx="5578719" cy="5610096"/>
          </a:xfrm>
          <a:prstGeom prst="rect">
            <a:avLst/>
          </a:prstGeom>
        </p:spPr>
      </p:pic>
    </p:spTree>
    <p:extLst>
      <p:ext uri="{BB962C8B-B14F-4D97-AF65-F5344CB8AC3E}">
        <p14:creationId xmlns:p14="http://schemas.microsoft.com/office/powerpoint/2010/main" val="29530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599" y="1756676"/>
            <a:ext cx="5616389" cy="3944670"/>
          </a:xfrm>
        </p:spPr>
        <p:txBody>
          <a:bodyPr wrap="square" lIns="0" tIns="0" rIns="0" bIns="0">
            <a:spAutoFit/>
          </a:bodyPr>
          <a:lstStyle/>
          <a:p>
            <a:r>
              <a:rPr lang="en-GB" dirty="0">
                <a:ea typeface="Times New Roman" panose="02020603050405020304" pitchFamily="18" charset="0"/>
              </a:rPr>
              <a:t>Home to some of the UK’s </a:t>
            </a:r>
            <a:r>
              <a:rPr lang="en-GB" b="1" dirty="0">
                <a:ea typeface="Times New Roman" panose="02020603050405020304" pitchFamily="18" charset="0"/>
              </a:rPr>
              <a:t>best loved brands </a:t>
            </a:r>
            <a:r>
              <a:rPr lang="en-GB" dirty="0">
                <a:ea typeface="Times New Roman" panose="02020603050405020304" pitchFamily="18" charset="0"/>
              </a:rPr>
              <a:t>including:</a:t>
            </a:r>
            <a:br>
              <a:rPr lang="en-GB" dirty="0">
                <a:ea typeface="Times New Roman" panose="02020603050405020304" pitchFamily="18" charset="0"/>
              </a:rPr>
            </a:br>
            <a:endParaRPr lang="en-GB" dirty="0">
              <a:ea typeface="Times New Roman" panose="02020603050405020304" pitchFamily="18" charset="0"/>
            </a:endParaRPr>
          </a:p>
          <a:p>
            <a:pPr marL="342900" indent="-342900">
              <a:buFont typeface="Arial" charset="0"/>
              <a:buChar char="•"/>
            </a:pPr>
            <a:r>
              <a:rPr lang="en-GB" b="1" dirty="0">
                <a:ea typeface="Times New Roman" panose="02020603050405020304" pitchFamily="18" charset="0"/>
              </a:rPr>
              <a:t>Me to You</a:t>
            </a:r>
          </a:p>
          <a:p>
            <a:pPr marL="342900" indent="-342900">
              <a:buFont typeface="Arial" charset="0"/>
              <a:buChar char="•"/>
            </a:pPr>
            <a:r>
              <a:rPr lang="en-GB" b="1" dirty="0">
                <a:ea typeface="Times New Roman" panose="02020603050405020304" pitchFamily="18" charset="0"/>
              </a:rPr>
              <a:t>Tiny Tatty Teddy</a:t>
            </a:r>
          </a:p>
          <a:p>
            <a:pPr marL="342900" indent="-342900">
              <a:buFont typeface="Arial" charset="0"/>
              <a:buChar char="•"/>
            </a:pPr>
            <a:r>
              <a:rPr lang="en-GB" b="1" dirty="0">
                <a:ea typeface="Times New Roman" panose="02020603050405020304" pitchFamily="18" charset="0"/>
              </a:rPr>
              <a:t>My Blue Nose Friends</a:t>
            </a:r>
          </a:p>
          <a:p>
            <a:pPr marL="342900" indent="-342900">
              <a:buFont typeface="Arial" charset="0"/>
              <a:buChar char="•"/>
            </a:pPr>
            <a:r>
              <a:rPr lang="en-GB" b="1" dirty="0">
                <a:ea typeface="Times New Roman" panose="02020603050405020304" pitchFamily="18" charset="0"/>
              </a:rPr>
              <a:t>Violent Veg</a:t>
            </a:r>
          </a:p>
          <a:p>
            <a:pPr marL="342900" indent="-342900">
              <a:buFont typeface="Arial" charset="0"/>
              <a:buChar char="•"/>
            </a:pPr>
            <a:r>
              <a:rPr lang="en-GB" b="1" dirty="0">
                <a:ea typeface="Times New Roman" panose="02020603050405020304" pitchFamily="18" charset="0"/>
              </a:rPr>
              <a:t>Wishing Well </a:t>
            </a:r>
          </a:p>
          <a:p>
            <a:pPr marL="342900" indent="-342900">
              <a:buFont typeface="Arial" charset="0"/>
              <a:buChar char="•"/>
            </a:pPr>
            <a:r>
              <a:rPr lang="en-GB" b="1" dirty="0">
                <a:ea typeface="Times New Roman" panose="02020603050405020304" pitchFamily="18" charset="0"/>
              </a:rPr>
              <a:t>Hotchpotch</a:t>
            </a:r>
          </a:p>
          <a:p>
            <a:pPr marL="342900" indent="-342900">
              <a:buFont typeface="Arial" charset="0"/>
              <a:buChar char="•"/>
            </a:pPr>
            <a:r>
              <a:rPr lang="en-GB" b="1" dirty="0">
                <a:ea typeface="Times New Roman" panose="02020603050405020304" pitchFamily="18" charset="0"/>
              </a:rPr>
              <a:t>All Creatures</a:t>
            </a:r>
          </a:p>
        </p:txBody>
      </p:sp>
      <p:sp>
        <p:nvSpPr>
          <p:cNvPr id="8" name="Title 1"/>
          <p:cNvSpPr txBox="1">
            <a:spLocks/>
          </p:cNvSpPr>
          <p:nvPr/>
        </p:nvSpPr>
        <p:spPr>
          <a:xfrm>
            <a:off x="609601" y="1191908"/>
            <a:ext cx="1474693"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Our brands</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358810"/>
            <a:ext cx="1703295" cy="548840"/>
          </a:xfrm>
          <a:prstGeom prst="rect">
            <a:avLst/>
          </a:prstGeom>
        </p:spPr>
      </p:pic>
      <p:pic>
        <p:nvPicPr>
          <p:cNvPr id="20"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80" y="1261352"/>
            <a:ext cx="5578719" cy="5610096"/>
          </a:xfrm>
          <a:prstGeom prst="rect">
            <a:avLst/>
          </a:prstGeom>
        </p:spPr>
      </p:pic>
    </p:spTree>
    <p:extLst>
      <p:ext uri="{BB962C8B-B14F-4D97-AF65-F5344CB8AC3E}">
        <p14:creationId xmlns:p14="http://schemas.microsoft.com/office/powerpoint/2010/main" val="74982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599" y="1756676"/>
            <a:ext cx="4572001" cy="2084673"/>
          </a:xfrm>
        </p:spPr>
        <p:txBody>
          <a:bodyPr wrap="square" lIns="0" tIns="0" rIns="0" bIns="0">
            <a:spAutoFit/>
          </a:bodyPr>
          <a:lstStyle/>
          <a:p>
            <a:r>
              <a:rPr lang="en-US" dirty="0"/>
              <a:t>With strength in sales, marketing and service we have also </a:t>
            </a:r>
            <a:r>
              <a:rPr lang="en-GB" b="1" dirty="0">
                <a:ea typeface="Times New Roman" panose="02020603050405020304" pitchFamily="18" charset="0"/>
              </a:rPr>
              <a:t>distributed cards </a:t>
            </a:r>
            <a:r>
              <a:rPr lang="en-GB" dirty="0">
                <a:ea typeface="Times New Roman" panose="02020603050405020304" pitchFamily="18" charset="0"/>
              </a:rPr>
              <a:t>for other brand owners</a:t>
            </a:r>
            <a:br>
              <a:rPr lang="en-GB" dirty="0">
                <a:ea typeface="Times New Roman" panose="02020603050405020304" pitchFamily="18" charset="0"/>
              </a:rPr>
            </a:br>
            <a:endParaRPr lang="en-GB" dirty="0">
              <a:ea typeface="Times New Roman" panose="02020603050405020304" pitchFamily="18" charset="0"/>
            </a:endParaRPr>
          </a:p>
          <a:p>
            <a:pPr marL="342900" indent="-342900">
              <a:buFont typeface="Arial" charset="0"/>
              <a:buChar char="•"/>
            </a:pPr>
            <a:r>
              <a:rPr lang="en-GB" b="1" dirty="0">
                <a:ea typeface="Times New Roman" panose="02020603050405020304" pitchFamily="18" charset="0"/>
              </a:rPr>
              <a:t>Blue Mountain Arts </a:t>
            </a:r>
          </a:p>
          <a:p>
            <a:endParaRPr lang="en-GB" b="1" dirty="0">
              <a:ea typeface="Times New Roman" panose="02020603050405020304" pitchFamily="18" charset="0"/>
            </a:endParaRPr>
          </a:p>
        </p:txBody>
      </p:sp>
      <p:sp>
        <p:nvSpPr>
          <p:cNvPr id="8" name="Title 1"/>
          <p:cNvSpPr txBox="1">
            <a:spLocks/>
          </p:cNvSpPr>
          <p:nvPr/>
        </p:nvSpPr>
        <p:spPr>
          <a:xfrm>
            <a:off x="609601" y="1191908"/>
            <a:ext cx="1528481"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Distribution</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358810"/>
            <a:ext cx="1703295" cy="548840"/>
          </a:xfrm>
          <a:prstGeom prst="rect">
            <a:avLst/>
          </a:prstGeom>
        </p:spPr>
      </p:pic>
      <p:pic>
        <p:nvPicPr>
          <p:cNvPr id="20"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2257063"/>
            <a:ext cx="5386372" cy="3565002"/>
          </a:xfrm>
          <a:prstGeom prst="rect">
            <a:avLst/>
          </a:prstGeom>
        </p:spPr>
      </p:pic>
    </p:spTree>
    <p:extLst>
      <p:ext uri="{BB962C8B-B14F-4D97-AF65-F5344CB8AC3E}">
        <p14:creationId xmlns:p14="http://schemas.microsoft.com/office/powerpoint/2010/main" val="191438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599" y="1756676"/>
            <a:ext cx="5721928" cy="4394023"/>
          </a:xfrm>
        </p:spPr>
        <p:txBody>
          <a:bodyPr wrap="square" lIns="0" tIns="0" rIns="0" bIns="0">
            <a:spAutoFit/>
          </a:bodyPr>
          <a:lstStyle/>
          <a:p>
            <a:pPr marL="342900" indent="-342900">
              <a:buFont typeface="Arial" charset="0"/>
              <a:buChar char="•"/>
            </a:pPr>
            <a:r>
              <a:rPr lang="en-GB" dirty="0">
                <a:ea typeface="Times New Roman" panose="02020603050405020304" pitchFamily="18" charset="0"/>
              </a:rPr>
              <a:t>Carte Blanche employs over </a:t>
            </a:r>
            <a:r>
              <a:rPr lang="en-GB" b="1" dirty="0">
                <a:ea typeface="Times New Roman" panose="02020603050405020304" pitchFamily="18" charset="0"/>
              </a:rPr>
              <a:t>110 members of staff</a:t>
            </a:r>
            <a:r>
              <a:rPr lang="en-GB" dirty="0">
                <a:ea typeface="Times New Roman" panose="02020603050405020304" pitchFamily="18" charset="0"/>
              </a:rPr>
              <a:t> from Artists and Designers, Sales, Marketing and Licensing professionals, Product developers, Supply chain experts, IT, Customer Service and operations teams, visual merchandisers and warehouse operatives, all from our offices near Chichester and a small satellite design studio for our Hotchpotch brand just outside of London.</a:t>
            </a:r>
          </a:p>
          <a:p>
            <a:pPr marL="342900" indent="-342900">
              <a:buFont typeface="Arial" charset="0"/>
              <a:buChar char="•"/>
            </a:pPr>
            <a:r>
              <a:rPr lang="en-GB" dirty="0">
                <a:ea typeface="Times New Roman" panose="02020603050405020304" pitchFamily="18" charset="0"/>
              </a:rPr>
              <a:t>Carte Blanche has won </a:t>
            </a:r>
            <a:r>
              <a:rPr lang="en-GB" b="1" dirty="0">
                <a:ea typeface="Times New Roman" panose="02020603050405020304" pitchFamily="18" charset="0"/>
              </a:rPr>
              <a:t>many awards </a:t>
            </a:r>
            <a:r>
              <a:rPr lang="en-GB" dirty="0">
                <a:ea typeface="Times New Roman" panose="02020603050405020304" pitchFamily="18" charset="0"/>
              </a:rPr>
              <a:t>for its products and business generally, including the HSBC Fast Track 100 award, Popei Awards for our in-store displays and POS, Design, Product and Licensing Awards</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358810"/>
            <a:ext cx="1703295" cy="548840"/>
          </a:xfrm>
          <a:prstGeom prst="rect">
            <a:avLst/>
          </a:prstGeom>
        </p:spPr>
      </p:pic>
      <p:pic>
        <p:nvPicPr>
          <p:cNvPr id="20"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80" y="1261351"/>
            <a:ext cx="5578719" cy="5610095"/>
          </a:xfrm>
          <a:prstGeom prst="rect">
            <a:avLst/>
          </a:prstGeom>
        </p:spPr>
      </p:pic>
      <p:sp>
        <p:nvSpPr>
          <p:cNvPr id="6" name="Title 1"/>
          <p:cNvSpPr txBox="1">
            <a:spLocks/>
          </p:cNvSpPr>
          <p:nvPr/>
        </p:nvSpPr>
        <p:spPr>
          <a:xfrm>
            <a:off x="609601" y="1191908"/>
            <a:ext cx="121919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About us</a:t>
            </a:r>
          </a:p>
        </p:txBody>
      </p:sp>
    </p:spTree>
    <p:extLst>
      <p:ext uri="{BB962C8B-B14F-4D97-AF65-F5344CB8AC3E}">
        <p14:creationId xmlns:p14="http://schemas.microsoft.com/office/powerpoint/2010/main" val="210038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598" y="1756676"/>
            <a:ext cx="6004561" cy="4345805"/>
          </a:xfrm>
        </p:spPr>
        <p:txBody>
          <a:bodyPr wrap="square" lIns="0" tIns="0" rIns="0" bIns="0">
            <a:spAutoFit/>
          </a:bodyPr>
          <a:lstStyle/>
          <a:p>
            <a:pPr marL="342900" indent="-342900">
              <a:buFont typeface="Arial" charset="0"/>
              <a:buChar char="•"/>
            </a:pPr>
            <a:r>
              <a:rPr lang="en-GB" dirty="0">
                <a:ea typeface="Times New Roman" panose="02020603050405020304" pitchFamily="18" charset="0"/>
              </a:rPr>
              <a:t>Illustrators have </a:t>
            </a:r>
            <a:r>
              <a:rPr lang="en-GB" b="1" dirty="0">
                <a:ea typeface="Times New Roman" panose="02020603050405020304" pitchFamily="18" charset="0"/>
              </a:rPr>
              <a:t>such an important place </a:t>
            </a:r>
            <a:r>
              <a:rPr lang="en-GB" dirty="0">
                <a:ea typeface="Times New Roman" panose="02020603050405020304" pitchFamily="18" charset="0"/>
              </a:rPr>
              <a:t>in our business</a:t>
            </a:r>
          </a:p>
          <a:p>
            <a:pPr marL="342900" indent="-342900">
              <a:buFont typeface="Arial" charset="0"/>
              <a:buChar char="•"/>
            </a:pPr>
            <a:r>
              <a:rPr lang="en-GB" dirty="0">
                <a:ea typeface="Times New Roman" panose="02020603050405020304" pitchFamily="18" charset="0"/>
              </a:rPr>
              <a:t>Our head artist is </a:t>
            </a:r>
            <a:r>
              <a:rPr lang="en-GB" b="1" dirty="0">
                <a:ea typeface="Times New Roman" panose="02020603050405020304" pitchFamily="18" charset="0"/>
              </a:rPr>
              <a:t>Steve Mort Hill </a:t>
            </a:r>
            <a:r>
              <a:rPr lang="en-GB" dirty="0">
                <a:ea typeface="Times New Roman" panose="02020603050405020304" pitchFamily="18" charset="0"/>
              </a:rPr>
              <a:t>– from creating portraits on the corner of Trafalgar Square and dealing cards in a casino amongst other jobs, a small sketch and natural ability to illustrate has opened up a fantastic career for Steve</a:t>
            </a:r>
          </a:p>
          <a:p>
            <a:pPr marL="342900" indent="-342900">
              <a:buFont typeface="Arial" charset="0"/>
              <a:buChar char="•"/>
            </a:pPr>
            <a:r>
              <a:rPr lang="en-GB" dirty="0">
                <a:ea typeface="Times New Roman" panose="02020603050405020304" pitchFamily="18" charset="0"/>
              </a:rPr>
              <a:t>Many artists, designers and illustrators have found </a:t>
            </a:r>
            <a:r>
              <a:rPr lang="en-GB" b="1" dirty="0">
                <a:ea typeface="Times New Roman" panose="02020603050405020304" pitchFamily="18" charset="0"/>
              </a:rPr>
              <a:t>opportunities within the greeting card industry</a:t>
            </a:r>
          </a:p>
          <a:p>
            <a:pPr marL="342900" indent="-342900">
              <a:buFont typeface="Arial" charset="0"/>
              <a:buChar char="•"/>
            </a:pPr>
            <a:r>
              <a:rPr lang="en-GB" b="1" dirty="0">
                <a:ea typeface="Times New Roman" panose="02020603050405020304" pitchFamily="18" charset="0"/>
              </a:rPr>
              <a:t>You don’t have to just draw cute </a:t>
            </a:r>
            <a:r>
              <a:rPr lang="en-GB" dirty="0">
                <a:ea typeface="Times New Roman" panose="02020603050405020304" pitchFamily="18" charset="0"/>
              </a:rPr>
              <a:t>–humorous designs, traditional, contemporary or even fine art all have a place</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358810"/>
            <a:ext cx="1703295" cy="548840"/>
          </a:xfrm>
          <a:prstGeom prst="rect">
            <a:avLst/>
          </a:prstGeom>
        </p:spPr>
      </p:pic>
      <p:sp>
        <p:nvSpPr>
          <p:cNvPr id="6" name="Title 1"/>
          <p:cNvSpPr txBox="1">
            <a:spLocks/>
          </p:cNvSpPr>
          <p:nvPr/>
        </p:nvSpPr>
        <p:spPr>
          <a:xfrm>
            <a:off x="609601" y="1191908"/>
            <a:ext cx="363727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The importance </a:t>
            </a:r>
            <a:r>
              <a:rPr lang="en-US" sz="2200">
                <a:solidFill>
                  <a:schemeClr val="bg1"/>
                </a:solidFill>
              </a:rPr>
              <a:t>of illustrators</a:t>
            </a:r>
            <a:endParaRPr lang="en-US" sz="2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1899" y="1261351"/>
            <a:ext cx="3366057" cy="5610095"/>
          </a:xfrm>
          <a:prstGeom prst="rect">
            <a:avLst/>
          </a:prstGeom>
        </p:spPr>
      </p:pic>
    </p:spTree>
    <p:extLst>
      <p:ext uri="{BB962C8B-B14F-4D97-AF65-F5344CB8AC3E}">
        <p14:creationId xmlns:p14="http://schemas.microsoft.com/office/powerpoint/2010/main" val="68515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609599" y="1756676"/>
            <a:ext cx="5721928" cy="4730526"/>
          </a:xfrm>
        </p:spPr>
        <p:txBody>
          <a:bodyPr wrap="square" lIns="0" tIns="0" rIns="0" bIns="0">
            <a:spAutoFit/>
          </a:bodyPr>
          <a:lstStyle/>
          <a:p>
            <a:pPr marL="342900" indent="-342900">
              <a:buFont typeface="Arial" charset="0"/>
              <a:buChar char="•"/>
            </a:pPr>
            <a:r>
              <a:rPr lang="en-GB" dirty="0">
                <a:ea typeface="Times New Roman" panose="02020603050405020304" pitchFamily="18" charset="0"/>
              </a:rPr>
              <a:t>One of the </a:t>
            </a:r>
            <a:r>
              <a:rPr lang="en-GB" b="1" dirty="0">
                <a:ea typeface="Times New Roman" panose="02020603050405020304" pitchFamily="18" charset="0"/>
              </a:rPr>
              <a:t>most recognisable brands </a:t>
            </a:r>
            <a:r>
              <a:rPr lang="en-GB" dirty="0">
                <a:ea typeface="Times New Roman" panose="02020603050405020304" pitchFamily="18" charset="0"/>
              </a:rPr>
              <a:t>in the UK – </a:t>
            </a:r>
            <a:r>
              <a:rPr lang="en-GB" b="1" dirty="0">
                <a:ea typeface="Times New Roman" panose="02020603050405020304" pitchFamily="18" charset="0"/>
              </a:rPr>
              <a:t>96% brand awareness</a:t>
            </a:r>
            <a:r>
              <a:rPr lang="en-GB" dirty="0">
                <a:ea typeface="Times New Roman" panose="02020603050405020304" pitchFamily="18" charset="0"/>
              </a:rPr>
              <a:t>!</a:t>
            </a:r>
          </a:p>
          <a:p>
            <a:pPr marL="342900" indent="-342900">
              <a:buFont typeface="Arial" charset="0"/>
              <a:buChar char="•"/>
            </a:pPr>
            <a:r>
              <a:rPr lang="en-GB" dirty="0">
                <a:ea typeface="Times New Roman" panose="02020603050405020304" pitchFamily="18" charset="0"/>
              </a:rPr>
              <a:t>Brand found in </a:t>
            </a:r>
            <a:r>
              <a:rPr lang="en-GB" b="1" dirty="0">
                <a:ea typeface="Times New Roman" panose="02020603050405020304" pitchFamily="18" charset="0"/>
              </a:rPr>
              <a:t>over 9000 retailer rooftops </a:t>
            </a:r>
            <a:r>
              <a:rPr lang="en-GB" dirty="0">
                <a:ea typeface="Times New Roman" panose="02020603050405020304" pitchFamily="18" charset="0"/>
              </a:rPr>
              <a:t>in the UK</a:t>
            </a:r>
          </a:p>
          <a:p>
            <a:pPr marL="342900" indent="-342900">
              <a:buFont typeface="Arial" charset="0"/>
              <a:buChar char="•"/>
            </a:pPr>
            <a:r>
              <a:rPr lang="en-GB" b="1" dirty="0">
                <a:ea typeface="Times New Roman" panose="02020603050405020304" pitchFamily="18" charset="0"/>
              </a:rPr>
              <a:t>150,000</a:t>
            </a:r>
            <a:r>
              <a:rPr lang="en-GB" dirty="0">
                <a:ea typeface="Times New Roman" panose="02020603050405020304" pitchFamily="18" charset="0"/>
              </a:rPr>
              <a:t> Me to You cards sold each week</a:t>
            </a:r>
          </a:p>
          <a:p>
            <a:pPr marL="342900" indent="-342900">
              <a:buFont typeface="Arial" charset="0"/>
              <a:buChar char="•"/>
            </a:pPr>
            <a:r>
              <a:rPr lang="en-GB" b="1" dirty="0">
                <a:ea typeface="Times New Roman" panose="02020603050405020304" pitchFamily="18" charset="0"/>
              </a:rPr>
              <a:t>13% </a:t>
            </a:r>
            <a:r>
              <a:rPr lang="en-GB" dirty="0">
                <a:ea typeface="Times New Roman" panose="02020603050405020304" pitchFamily="18" charset="0"/>
              </a:rPr>
              <a:t>of the UK population receive a Me to You card each year</a:t>
            </a:r>
          </a:p>
          <a:p>
            <a:pPr marL="342900" indent="-342900">
              <a:buFont typeface="Arial" charset="0"/>
              <a:buChar char="•"/>
            </a:pPr>
            <a:r>
              <a:rPr lang="en-GB" dirty="0">
                <a:ea typeface="Times New Roman" panose="02020603050405020304" pitchFamily="18" charset="0"/>
              </a:rPr>
              <a:t>Me to You has brand presence in </a:t>
            </a:r>
            <a:r>
              <a:rPr lang="en-GB" b="1" dirty="0">
                <a:ea typeface="Times New Roman" panose="02020603050405020304" pitchFamily="18" charset="0"/>
              </a:rPr>
              <a:t>190 countries </a:t>
            </a:r>
          </a:p>
          <a:p>
            <a:pPr marL="342900" indent="-342900">
              <a:buFont typeface="Arial" charset="0"/>
              <a:buChar char="•"/>
            </a:pPr>
            <a:r>
              <a:rPr lang="en-GB" dirty="0">
                <a:ea typeface="Times New Roman" panose="02020603050405020304" pitchFamily="18" charset="0"/>
              </a:rPr>
              <a:t>Licensed in </a:t>
            </a:r>
            <a:r>
              <a:rPr lang="en-GB" b="1" dirty="0">
                <a:ea typeface="Times New Roman" panose="02020603050405020304" pitchFamily="18" charset="0"/>
              </a:rPr>
              <a:t>12 product categories </a:t>
            </a:r>
            <a:r>
              <a:rPr lang="en-GB" dirty="0">
                <a:ea typeface="Times New Roman" panose="02020603050405020304" pitchFamily="18" charset="0"/>
              </a:rPr>
              <a:t>from cakes to toiletries, chocolate to apparel, homeware to crafting</a:t>
            </a:r>
            <a:br>
              <a:rPr lang="en-GB" dirty="0">
                <a:ea typeface="Times New Roman" panose="02020603050405020304" pitchFamily="18" charset="0"/>
              </a:rPr>
            </a:br>
            <a:endParaRPr lang="en-GB" dirty="0">
              <a:ea typeface="Times New Roman" panose="02020603050405020304" pitchFamily="18" charset="0"/>
            </a:endParaRPr>
          </a:p>
          <a:p>
            <a:r>
              <a:rPr lang="en-GB" dirty="0">
                <a:ea typeface="Times New Roman" panose="02020603050405020304" pitchFamily="18" charset="0"/>
              </a:rPr>
              <a:t>All of this started from a greetings card…..</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 y="358810"/>
            <a:ext cx="1703295" cy="548840"/>
          </a:xfrm>
          <a:prstGeom prst="rect">
            <a:avLst/>
          </a:prstGeom>
        </p:spPr>
      </p:pic>
      <p:pic>
        <p:nvPicPr>
          <p:cNvPr id="20"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3280" y="1261351"/>
            <a:ext cx="5578718" cy="5610095"/>
          </a:xfrm>
          <a:prstGeom prst="rect">
            <a:avLst/>
          </a:prstGeom>
        </p:spPr>
      </p:pic>
      <p:sp>
        <p:nvSpPr>
          <p:cNvPr id="6" name="Title 1"/>
          <p:cNvSpPr txBox="1">
            <a:spLocks/>
          </p:cNvSpPr>
          <p:nvPr/>
        </p:nvSpPr>
        <p:spPr>
          <a:xfrm>
            <a:off x="609601" y="1191908"/>
            <a:ext cx="1394011"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Me To You</a:t>
            </a:r>
          </a:p>
        </p:txBody>
      </p:sp>
    </p:spTree>
    <p:extLst>
      <p:ext uri="{BB962C8B-B14F-4D97-AF65-F5344CB8AC3E}">
        <p14:creationId xmlns:p14="http://schemas.microsoft.com/office/powerpoint/2010/main" val="205094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1" cy="5625825"/>
          </a:xfrm>
        </p:spPr>
      </p:pic>
      <p:sp>
        <p:nvSpPr>
          <p:cNvPr id="6" name="Title 1"/>
          <p:cNvSpPr>
            <a:spLocks noGrp="1"/>
          </p:cNvSpPr>
          <p:nvPr>
            <p:ph type="title"/>
          </p:nvPr>
        </p:nvSpPr>
        <p:spPr>
          <a:xfrm>
            <a:off x="609600" y="1700959"/>
            <a:ext cx="5414682" cy="1329595"/>
          </a:xfrm>
        </p:spPr>
        <p:txBody>
          <a:bodyPr/>
          <a:lstStyle/>
          <a:p>
            <a:r>
              <a:rPr lang="en-US" sz="3200" dirty="0"/>
              <a:t>The UK card industry leads the world in innovation and design. </a:t>
            </a:r>
          </a:p>
        </p:txBody>
      </p:sp>
      <p:sp>
        <p:nvSpPr>
          <p:cNvPr id="8" name="Title 1"/>
          <p:cNvSpPr txBox="1">
            <a:spLocks/>
          </p:cNvSpPr>
          <p:nvPr/>
        </p:nvSpPr>
        <p:spPr>
          <a:xfrm>
            <a:off x="609601" y="1197437"/>
            <a:ext cx="5293658"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How can you become a greeting card artist?</a:t>
            </a:r>
          </a:p>
        </p:txBody>
      </p:sp>
      <p:sp>
        <p:nvSpPr>
          <p:cNvPr id="10" name="Content Placeholder 2"/>
          <p:cNvSpPr>
            <a:spLocks noGrp="1"/>
          </p:cNvSpPr>
          <p:nvPr>
            <p:ph sz="half" idx="1"/>
          </p:nvPr>
        </p:nvSpPr>
        <p:spPr>
          <a:xfrm>
            <a:off x="609599" y="2791021"/>
            <a:ext cx="5362575" cy="3677014"/>
          </a:xfrm>
        </p:spPr>
        <p:txBody>
          <a:bodyPr lIns="0" tIns="0" rIns="0" bIns="0">
            <a:normAutofit/>
          </a:bodyPr>
          <a:lstStyle/>
          <a:p>
            <a:pPr marL="0" indent="0">
              <a:buNone/>
            </a:pPr>
            <a:r>
              <a:rPr lang="en-US" sz="2200" dirty="0"/>
              <a:t>It’s a </a:t>
            </a:r>
            <a:r>
              <a:rPr lang="en-US" sz="2200" b="1" dirty="0"/>
              <a:t>highly competitive industry</a:t>
            </a:r>
            <a:r>
              <a:rPr lang="en-US" sz="2200" dirty="0"/>
              <a:t>, but there’s always room for new ideas and talent.</a:t>
            </a:r>
            <a:br>
              <a:rPr lang="en-US" sz="2200" dirty="0"/>
            </a:br>
            <a:br>
              <a:rPr lang="en-US" sz="2200" dirty="0"/>
            </a:br>
            <a:r>
              <a:rPr lang="en-US" sz="2200" dirty="0"/>
              <a:t>There are </a:t>
            </a:r>
            <a:r>
              <a:rPr lang="en-US" sz="2200" b="1" dirty="0"/>
              <a:t>two main routes </a:t>
            </a:r>
            <a:r>
              <a:rPr lang="en-US" sz="2200" dirty="0"/>
              <a:t>for budding new artists:</a:t>
            </a:r>
          </a:p>
          <a:p>
            <a:pPr marL="457200" indent="-457200">
              <a:buFont typeface="+mj-lt"/>
              <a:buAutoNum type="arabicPeriod"/>
            </a:pPr>
            <a:r>
              <a:rPr lang="en-US" sz="2200" dirty="0"/>
              <a:t>You can either become </a:t>
            </a:r>
            <a:r>
              <a:rPr lang="en-US" sz="2200" b="1" dirty="0"/>
              <a:t>a greeting card publisher yourself</a:t>
            </a:r>
            <a:r>
              <a:rPr lang="en-US" sz="2200" dirty="0"/>
              <a:t>, or </a:t>
            </a:r>
          </a:p>
          <a:p>
            <a:pPr marL="457200" indent="-457200">
              <a:buFont typeface="+mj-lt"/>
              <a:buAutoNum type="arabicPeriod"/>
            </a:pPr>
            <a:r>
              <a:rPr lang="en-US" sz="2200" dirty="0"/>
              <a:t>You can </a:t>
            </a:r>
            <a:r>
              <a:rPr lang="en-US" sz="2200" b="1" dirty="0"/>
              <a:t>create and supply your artwork to existing publishers </a:t>
            </a:r>
            <a:r>
              <a:rPr lang="en-US" sz="2200" dirty="0"/>
              <a:t>and be paid a fee for doing so.</a:t>
            </a:r>
          </a:p>
        </p:txBody>
      </p:sp>
    </p:spTree>
    <p:extLst>
      <p:ext uri="{BB962C8B-B14F-4D97-AF65-F5344CB8AC3E}">
        <p14:creationId xmlns:p14="http://schemas.microsoft.com/office/powerpoint/2010/main" val="50977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0" cy="5625825"/>
          </a:xfrm>
        </p:spPr>
      </p:pic>
      <p:sp>
        <p:nvSpPr>
          <p:cNvPr id="6" name="Title 1"/>
          <p:cNvSpPr>
            <a:spLocks noGrp="1"/>
          </p:cNvSpPr>
          <p:nvPr>
            <p:ph type="title"/>
          </p:nvPr>
        </p:nvSpPr>
        <p:spPr>
          <a:xfrm>
            <a:off x="609600" y="1700959"/>
            <a:ext cx="5414682" cy="1329595"/>
          </a:xfrm>
        </p:spPr>
        <p:txBody>
          <a:bodyPr/>
          <a:lstStyle/>
          <a:p>
            <a:r>
              <a:rPr lang="en-US" sz="3200" dirty="0"/>
              <a:t>There are two emotional aspects to sentiment a greeting card can convey.</a:t>
            </a:r>
          </a:p>
        </p:txBody>
      </p:sp>
      <p:sp>
        <p:nvSpPr>
          <p:cNvPr id="8" name="Title 1"/>
          <p:cNvSpPr txBox="1">
            <a:spLocks/>
          </p:cNvSpPr>
          <p:nvPr/>
        </p:nvSpPr>
        <p:spPr>
          <a:xfrm>
            <a:off x="609600" y="1197437"/>
            <a:ext cx="5362573"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How can you become a greeting card writer?</a:t>
            </a:r>
          </a:p>
        </p:txBody>
      </p:sp>
      <p:sp>
        <p:nvSpPr>
          <p:cNvPr id="11" name="Content Placeholder 2"/>
          <p:cNvSpPr>
            <a:spLocks noGrp="1"/>
          </p:cNvSpPr>
          <p:nvPr>
            <p:ph sz="half" idx="1"/>
          </p:nvPr>
        </p:nvSpPr>
        <p:spPr>
          <a:xfrm>
            <a:off x="609599" y="3228084"/>
            <a:ext cx="5189317" cy="3455103"/>
          </a:xfrm>
        </p:spPr>
        <p:txBody>
          <a:bodyPr lIns="0" tIns="0" rIns="0" bIns="0">
            <a:normAutofit/>
          </a:bodyPr>
          <a:lstStyle/>
          <a:p>
            <a:pPr marL="0" indent="0">
              <a:buNone/>
            </a:pPr>
            <a:r>
              <a:rPr lang="en-US" sz="2200" dirty="0"/>
              <a:t>The </a:t>
            </a:r>
            <a:r>
              <a:rPr lang="en-US" sz="2200" b="1" dirty="0"/>
              <a:t>visual aspect</a:t>
            </a:r>
            <a:r>
              <a:rPr lang="en-US" sz="2200" dirty="0"/>
              <a:t>, and the </a:t>
            </a:r>
            <a:r>
              <a:rPr lang="en-US" sz="2200" b="1" dirty="0"/>
              <a:t>written word</a:t>
            </a:r>
            <a:r>
              <a:rPr lang="en-US" sz="2200" dirty="0"/>
              <a:t>. </a:t>
            </a:r>
          </a:p>
          <a:p>
            <a:pPr marL="0" indent="0">
              <a:buNone/>
            </a:pPr>
            <a:r>
              <a:rPr lang="en-US" sz="2200" dirty="0"/>
              <a:t>Both complement each other and </a:t>
            </a:r>
            <a:r>
              <a:rPr lang="en-US" sz="2200" b="1" dirty="0"/>
              <a:t>writing the words for a greeting card</a:t>
            </a:r>
            <a:r>
              <a:rPr lang="en-US" sz="2200" dirty="0"/>
              <a:t>, both on the cover and inside, is also an art. </a:t>
            </a:r>
          </a:p>
          <a:p>
            <a:pPr marL="0" indent="0">
              <a:buNone/>
            </a:pPr>
            <a:r>
              <a:rPr lang="en-US" sz="2200" dirty="0"/>
              <a:t>The writer has to understand sentiment, humour, emotion, grammar, tone &amp; more – to </a:t>
            </a:r>
            <a:r>
              <a:rPr lang="en-US" sz="2200" b="1" dirty="0"/>
              <a:t>convey a message in a few words </a:t>
            </a:r>
            <a:r>
              <a:rPr lang="en-US" sz="2200" dirty="0"/>
              <a:t>with the appropriate image from sender to recipient.</a:t>
            </a:r>
          </a:p>
        </p:txBody>
      </p:sp>
    </p:spTree>
    <p:extLst>
      <p:ext uri="{BB962C8B-B14F-4D97-AF65-F5344CB8AC3E}">
        <p14:creationId xmlns:p14="http://schemas.microsoft.com/office/powerpoint/2010/main" val="17420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0959"/>
            <a:ext cx="5362575" cy="886397"/>
          </a:xfrm>
        </p:spPr>
        <p:txBody>
          <a:bodyPr/>
          <a:lstStyle/>
          <a:p>
            <a:r>
              <a:rPr lang="en-US" sz="3200" dirty="0"/>
              <a:t>In 2019 we spent £1.7 billion on greeting cards in the UK.</a:t>
            </a:r>
          </a:p>
        </p:txBody>
      </p:sp>
      <p:sp>
        <p:nvSpPr>
          <p:cNvPr id="3" name="Content Placeholder 2"/>
          <p:cNvSpPr>
            <a:spLocks noGrp="1"/>
          </p:cNvSpPr>
          <p:nvPr>
            <p:ph sz="half" idx="1"/>
          </p:nvPr>
        </p:nvSpPr>
        <p:spPr>
          <a:xfrm>
            <a:off x="609599" y="2791021"/>
            <a:ext cx="5486401" cy="2842054"/>
          </a:xfrm>
        </p:spPr>
        <p:txBody>
          <a:bodyPr lIns="0" tIns="0" rIns="0" bIns="0">
            <a:normAutofit/>
          </a:bodyPr>
          <a:lstStyle/>
          <a:p>
            <a:pPr marL="0" indent="0">
              <a:buNone/>
            </a:pPr>
            <a:r>
              <a:rPr lang="en-US" sz="2200" dirty="0"/>
              <a:t>This provides income for </a:t>
            </a:r>
            <a:r>
              <a:rPr lang="en-US" sz="2200" b="1" dirty="0"/>
              <a:t>artists, writers, publishers, printers, retailers </a:t>
            </a:r>
            <a:r>
              <a:rPr lang="en-US" sz="2200" dirty="0"/>
              <a:t>and many others. </a:t>
            </a:r>
          </a:p>
        </p:txBody>
      </p:sp>
      <p:sp>
        <p:nvSpPr>
          <p:cNvPr id="5" name="Title 1"/>
          <p:cNvSpPr txBox="1">
            <a:spLocks/>
          </p:cNvSpPr>
          <p:nvPr/>
        </p:nvSpPr>
        <p:spPr>
          <a:xfrm>
            <a:off x="609601" y="1197437"/>
            <a:ext cx="332231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The world of greeting cards </a:t>
            </a:r>
          </a:p>
        </p:txBody>
      </p:sp>
      <p:pic>
        <p:nvPicPr>
          <p:cNvPr id="13"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8" y="1247905"/>
            <a:ext cx="5594362" cy="5594362"/>
          </a:xfrm>
        </p:spPr>
      </p:pic>
    </p:spTree>
    <p:extLst>
      <p:ext uri="{BB962C8B-B14F-4D97-AF65-F5344CB8AC3E}">
        <p14:creationId xmlns:p14="http://schemas.microsoft.com/office/powerpoint/2010/main" val="462947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0" cy="5625824"/>
          </a:xfrm>
        </p:spPr>
      </p:pic>
      <p:sp>
        <p:nvSpPr>
          <p:cNvPr id="8" name="Title 1"/>
          <p:cNvSpPr txBox="1">
            <a:spLocks/>
          </p:cNvSpPr>
          <p:nvPr/>
        </p:nvSpPr>
        <p:spPr>
          <a:xfrm>
            <a:off x="609601" y="1197437"/>
            <a:ext cx="4217894"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Where can I get more information?</a:t>
            </a:r>
          </a:p>
        </p:txBody>
      </p:sp>
      <p:sp>
        <p:nvSpPr>
          <p:cNvPr id="10" name="Title 1"/>
          <p:cNvSpPr>
            <a:spLocks noGrp="1"/>
          </p:cNvSpPr>
          <p:nvPr>
            <p:ph type="title"/>
          </p:nvPr>
        </p:nvSpPr>
        <p:spPr>
          <a:xfrm>
            <a:off x="609600" y="1700959"/>
            <a:ext cx="4473388" cy="886397"/>
          </a:xfrm>
        </p:spPr>
        <p:txBody>
          <a:bodyPr/>
          <a:lstStyle/>
          <a:p>
            <a:r>
              <a:rPr lang="en-US" sz="3200" dirty="0"/>
              <a:t>The GCA has lots of tips and info… </a:t>
            </a:r>
          </a:p>
        </p:txBody>
      </p:sp>
      <p:sp>
        <p:nvSpPr>
          <p:cNvPr id="12" name="Content Placeholder 2"/>
          <p:cNvSpPr>
            <a:spLocks noGrp="1"/>
          </p:cNvSpPr>
          <p:nvPr>
            <p:ph sz="half" idx="1"/>
          </p:nvPr>
        </p:nvSpPr>
        <p:spPr>
          <a:xfrm>
            <a:off x="609599" y="2791021"/>
            <a:ext cx="5362575" cy="3677014"/>
          </a:xfrm>
        </p:spPr>
        <p:txBody>
          <a:bodyPr lIns="0" tIns="0" rIns="0" bIns="0">
            <a:normAutofit/>
          </a:bodyPr>
          <a:lstStyle/>
          <a:p>
            <a:pPr marL="0" indent="0">
              <a:buNone/>
            </a:pPr>
            <a:r>
              <a:rPr lang="en-US" sz="2200" dirty="0"/>
              <a:t>Visit </a:t>
            </a:r>
            <a:r>
              <a:rPr lang="en-US" sz="2200" b="1" u="sng" dirty="0">
                <a:solidFill>
                  <a:schemeClr val="tx2"/>
                </a:solidFill>
              </a:rPr>
              <a:t>gca.cards</a:t>
            </a:r>
            <a:r>
              <a:rPr lang="en-US" sz="2200" dirty="0"/>
              <a:t> to learn more!</a:t>
            </a:r>
          </a:p>
          <a:p>
            <a:pPr marL="0" indent="0">
              <a:buNone/>
            </a:pPr>
            <a:r>
              <a:rPr lang="en-US" sz="2200" dirty="0"/>
              <a:t>Visit the </a:t>
            </a:r>
            <a:r>
              <a:rPr lang="en-US" sz="2200" b="1" dirty="0"/>
              <a:t>‘Work in the Industry’ </a:t>
            </a:r>
            <a:r>
              <a:rPr lang="en-US" sz="2200" dirty="0"/>
              <a:t>section to find companies looking for artists and writers (</a:t>
            </a:r>
            <a:r>
              <a:rPr lang="en-US" sz="2200" u="sng" dirty="0">
                <a:solidFill>
                  <a:schemeClr val="tx2"/>
                </a:solidFill>
              </a:rPr>
              <a:t>gca.cards/jobs</a:t>
            </a:r>
            <a:r>
              <a:rPr lang="en-US" sz="2200" dirty="0"/>
              <a:t>).</a:t>
            </a:r>
          </a:p>
          <a:p>
            <a:pPr marL="0" indent="0">
              <a:buNone/>
            </a:pPr>
            <a:r>
              <a:rPr lang="en-US" sz="2200" dirty="0"/>
              <a:t>And see our </a:t>
            </a:r>
            <a:r>
              <a:rPr lang="en-US" sz="2200" b="1" dirty="0"/>
              <a:t>Members Directory </a:t>
            </a:r>
            <a:r>
              <a:rPr lang="en-US" sz="2200" dirty="0"/>
              <a:t>to find companies you may want to approach  (</a:t>
            </a:r>
            <a:r>
              <a:rPr lang="en-US" sz="2200" u="sng" dirty="0">
                <a:solidFill>
                  <a:schemeClr val="tx2"/>
                </a:solidFill>
              </a:rPr>
              <a:t>gca.cards/directory</a:t>
            </a:r>
            <a:r>
              <a:rPr lang="en-US" sz="2200" dirty="0"/>
              <a:t>).</a:t>
            </a:r>
          </a:p>
        </p:txBody>
      </p:sp>
    </p:spTree>
    <p:extLst>
      <p:ext uri="{BB962C8B-B14F-4D97-AF65-F5344CB8AC3E}">
        <p14:creationId xmlns:p14="http://schemas.microsoft.com/office/powerpoint/2010/main" val="2000257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tooltip="Click to play"/>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97637" y="1232173"/>
            <a:ext cx="5594359" cy="5625824"/>
          </a:xfrm>
        </p:spPr>
      </p:pic>
      <p:sp>
        <p:nvSpPr>
          <p:cNvPr id="8" name="Title 1"/>
          <p:cNvSpPr txBox="1">
            <a:spLocks/>
          </p:cNvSpPr>
          <p:nvPr/>
        </p:nvSpPr>
        <p:spPr>
          <a:xfrm>
            <a:off x="609601" y="1197437"/>
            <a:ext cx="3182470"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The joy of receiving a card</a:t>
            </a:r>
          </a:p>
        </p:txBody>
      </p:sp>
      <p:sp>
        <p:nvSpPr>
          <p:cNvPr id="10" name="Title 1"/>
          <p:cNvSpPr>
            <a:spLocks noGrp="1"/>
          </p:cNvSpPr>
          <p:nvPr>
            <p:ph type="title"/>
          </p:nvPr>
        </p:nvSpPr>
        <p:spPr>
          <a:xfrm>
            <a:off x="609600" y="1700959"/>
            <a:ext cx="5159188" cy="1772793"/>
          </a:xfrm>
        </p:spPr>
        <p:txBody>
          <a:bodyPr/>
          <a:lstStyle/>
          <a:p>
            <a:r>
              <a:rPr lang="en-US" sz="3200" dirty="0"/>
              <a:t>This film was made by the greeting card industry in 2020, during the first lockdown.</a:t>
            </a:r>
          </a:p>
        </p:txBody>
      </p:sp>
      <p:sp>
        <p:nvSpPr>
          <p:cNvPr id="7" name="Content Placeholder 2"/>
          <p:cNvSpPr>
            <a:spLocks noGrp="1"/>
          </p:cNvSpPr>
          <p:nvPr>
            <p:ph sz="half" idx="1"/>
          </p:nvPr>
        </p:nvSpPr>
        <p:spPr>
          <a:xfrm>
            <a:off x="609599" y="3228084"/>
            <a:ext cx="5189317" cy="3455103"/>
          </a:xfrm>
        </p:spPr>
        <p:txBody>
          <a:bodyPr lIns="0" tIns="0" rIns="0" bIns="0">
            <a:normAutofit/>
          </a:bodyPr>
          <a:lstStyle/>
          <a:p>
            <a:pPr marL="0" indent="0">
              <a:buNone/>
            </a:pPr>
            <a:r>
              <a:rPr lang="en-US" sz="2200" dirty="0"/>
              <a:t>It was shared to </a:t>
            </a:r>
            <a:r>
              <a:rPr lang="en-US" sz="2200" b="1" dirty="0"/>
              <a:t>illustrate the joy of receiving a card</a:t>
            </a:r>
            <a:r>
              <a:rPr lang="en-US" sz="2200" dirty="0"/>
              <a:t>, and remind everyone to </a:t>
            </a:r>
            <a:r>
              <a:rPr lang="en-US" sz="2200" b="1" dirty="0"/>
              <a:t>keep in touch with loved ones</a:t>
            </a:r>
            <a:r>
              <a:rPr lang="en-US" sz="2200" dirty="0"/>
              <a:t> isolating during COVID-19.</a:t>
            </a:r>
          </a:p>
        </p:txBody>
      </p:sp>
      <p:sp>
        <p:nvSpPr>
          <p:cNvPr id="3" name="TextBox 2"/>
          <p:cNvSpPr txBox="1"/>
          <p:nvPr/>
        </p:nvSpPr>
        <p:spPr>
          <a:xfrm>
            <a:off x="9695329" y="-8337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810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14109"/>
            <a:ext cx="9144000" cy="1107996"/>
          </a:xfrm>
        </p:spPr>
        <p:txBody>
          <a:bodyPr/>
          <a:lstStyle/>
          <a:p>
            <a:pPr algn="l"/>
            <a:r>
              <a:rPr lang="en-US" sz="8000" dirty="0"/>
              <a:t>Any questions?</a:t>
            </a:r>
          </a:p>
        </p:txBody>
      </p:sp>
      <p:sp>
        <p:nvSpPr>
          <p:cNvPr id="3" name="Subtitle 2"/>
          <p:cNvSpPr>
            <a:spLocks noGrp="1"/>
          </p:cNvSpPr>
          <p:nvPr>
            <p:ph type="subTitle" idx="1"/>
          </p:nvPr>
        </p:nvSpPr>
        <p:spPr>
          <a:xfrm>
            <a:off x="1524000" y="3593634"/>
            <a:ext cx="9144000" cy="612775"/>
          </a:xfrm>
        </p:spPr>
        <p:txBody>
          <a:bodyPr>
            <a:noAutofit/>
          </a:bodyPr>
          <a:lstStyle/>
          <a:p>
            <a:pPr algn="l"/>
            <a:r>
              <a:rPr lang="en-US" sz="4000" dirty="0"/>
              <a:t>For more info visit </a:t>
            </a:r>
            <a:r>
              <a:rPr lang="en-US" sz="4000" u="sng" dirty="0">
                <a:solidFill>
                  <a:schemeClr val="tx2"/>
                </a:solidFill>
              </a:rPr>
              <a:t>gca.cards</a:t>
            </a:r>
            <a:endParaRPr lang="en-US" sz="4000" dirty="0">
              <a:solidFill>
                <a:schemeClr val="tx2"/>
              </a:solidFill>
            </a:endParaRPr>
          </a:p>
        </p:txBody>
      </p:sp>
    </p:spTree>
    <p:extLst>
      <p:ext uri="{BB962C8B-B14F-4D97-AF65-F5344CB8AC3E}">
        <p14:creationId xmlns:p14="http://schemas.microsoft.com/office/powerpoint/2010/main" val="200181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0959"/>
            <a:ext cx="5362575" cy="886397"/>
          </a:xfrm>
        </p:spPr>
        <p:txBody>
          <a:bodyPr/>
          <a:lstStyle/>
          <a:p>
            <a:r>
              <a:rPr lang="en-US" sz="3200" dirty="0"/>
              <a:t>Card sending remains a strong and British tradition.</a:t>
            </a:r>
          </a:p>
        </p:txBody>
      </p:sp>
      <p:sp>
        <p:nvSpPr>
          <p:cNvPr id="3" name="Content Placeholder 2"/>
          <p:cNvSpPr>
            <a:spLocks noGrp="1"/>
          </p:cNvSpPr>
          <p:nvPr>
            <p:ph sz="half" idx="1"/>
          </p:nvPr>
        </p:nvSpPr>
        <p:spPr>
          <a:xfrm>
            <a:off x="609599" y="2791021"/>
            <a:ext cx="5362575" cy="2842054"/>
          </a:xfrm>
        </p:spPr>
        <p:txBody>
          <a:bodyPr lIns="0" tIns="0" rIns="0" bIns="0">
            <a:normAutofit/>
          </a:bodyPr>
          <a:lstStyle/>
          <a:p>
            <a:pPr marL="0" indent="0">
              <a:buNone/>
            </a:pPr>
            <a:r>
              <a:rPr lang="en-US" sz="2200" dirty="0"/>
              <a:t>We send </a:t>
            </a:r>
            <a:r>
              <a:rPr lang="en-US" sz="2200" b="1" dirty="0"/>
              <a:t>more cards per capita </a:t>
            </a:r>
            <a:r>
              <a:rPr lang="en-US" sz="2200" dirty="0"/>
              <a:t>than any other nation.</a:t>
            </a:r>
          </a:p>
          <a:p>
            <a:pPr marL="0" indent="0">
              <a:buNone/>
            </a:pPr>
            <a:r>
              <a:rPr lang="en-US" sz="2200" dirty="0"/>
              <a:t>Cards are a good tangible way </a:t>
            </a:r>
            <a:r>
              <a:rPr lang="en-US" sz="2200" b="1" dirty="0"/>
              <a:t>of keeping in touch</a:t>
            </a:r>
            <a:r>
              <a:rPr lang="en-US" sz="2200" dirty="0"/>
              <a:t>, and mean more than a social media message which are sent all the time.</a:t>
            </a:r>
          </a:p>
        </p:txBody>
      </p:sp>
      <p:sp>
        <p:nvSpPr>
          <p:cNvPr id="5" name="Title 1"/>
          <p:cNvSpPr txBox="1">
            <a:spLocks/>
          </p:cNvSpPr>
          <p:nvPr/>
        </p:nvSpPr>
        <p:spPr>
          <a:xfrm>
            <a:off x="609601" y="1197437"/>
            <a:ext cx="250398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Why greeting cards?</a:t>
            </a:r>
          </a:p>
        </p:txBody>
      </p:sp>
      <p:pic>
        <p:nvPicPr>
          <p:cNvPr id="10"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8" y="1232173"/>
            <a:ext cx="5594362" cy="5625826"/>
          </a:xfrm>
        </p:spPr>
      </p:pic>
    </p:spTree>
    <p:extLst>
      <p:ext uri="{BB962C8B-B14F-4D97-AF65-F5344CB8AC3E}">
        <p14:creationId xmlns:p14="http://schemas.microsoft.com/office/powerpoint/2010/main" val="130354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0959"/>
            <a:ext cx="4263342" cy="1329595"/>
          </a:xfrm>
        </p:spPr>
        <p:txBody>
          <a:bodyPr/>
          <a:lstStyle/>
          <a:p>
            <a:r>
              <a:rPr lang="en-US" sz="3200" dirty="0"/>
              <a:t>18-34 year olds are sending more cards than a generation ago.</a:t>
            </a:r>
          </a:p>
        </p:txBody>
      </p:sp>
      <p:sp>
        <p:nvSpPr>
          <p:cNvPr id="3" name="Content Placeholder 2"/>
          <p:cNvSpPr>
            <a:spLocks noGrp="1"/>
          </p:cNvSpPr>
          <p:nvPr>
            <p:ph sz="half" idx="1"/>
          </p:nvPr>
        </p:nvSpPr>
        <p:spPr>
          <a:xfrm>
            <a:off x="609599" y="3228085"/>
            <a:ext cx="5189317" cy="2842054"/>
          </a:xfrm>
        </p:spPr>
        <p:txBody>
          <a:bodyPr lIns="0" tIns="0" rIns="0" bIns="0">
            <a:normAutofit/>
          </a:bodyPr>
          <a:lstStyle/>
          <a:p>
            <a:pPr marL="0" indent="0">
              <a:buNone/>
            </a:pPr>
            <a:r>
              <a:rPr lang="en-US" sz="2200" dirty="0"/>
              <a:t>This trend is being seen in USA too – Millennials were responsible for the </a:t>
            </a:r>
            <a:r>
              <a:rPr lang="en-US" sz="2200" b="1" dirty="0"/>
              <a:t>44m more cards sent in 2018</a:t>
            </a:r>
            <a:r>
              <a:rPr lang="en-US" sz="2200" dirty="0"/>
              <a:t> according to the United States Postal Service.</a:t>
            </a:r>
          </a:p>
        </p:txBody>
      </p:sp>
      <p:sp>
        <p:nvSpPr>
          <p:cNvPr id="5" name="Title 1"/>
          <p:cNvSpPr txBox="1">
            <a:spLocks/>
          </p:cNvSpPr>
          <p:nvPr/>
        </p:nvSpPr>
        <p:spPr>
          <a:xfrm>
            <a:off x="609601" y="1197437"/>
            <a:ext cx="250398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Why greeting cards?</a:t>
            </a:r>
          </a:p>
        </p:txBody>
      </p:sp>
      <p:sp>
        <p:nvSpPr>
          <p:cNvPr id="7" name="Rectangle 6"/>
          <p:cNvSpPr/>
          <p:nvPr/>
        </p:nvSpPr>
        <p:spPr>
          <a:xfrm>
            <a:off x="2010136" y="-477336"/>
            <a:ext cx="871960" cy="325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2" cy="5625827"/>
          </a:xfrm>
        </p:spPr>
      </p:pic>
    </p:spTree>
    <p:extLst>
      <p:ext uri="{BB962C8B-B14F-4D97-AF65-F5344CB8AC3E}">
        <p14:creationId xmlns:p14="http://schemas.microsoft.com/office/powerpoint/2010/main" val="191981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3" cy="5625827"/>
          </a:xfrm>
        </p:spPr>
      </p:pic>
      <p:sp>
        <p:nvSpPr>
          <p:cNvPr id="6" name="Title 1"/>
          <p:cNvSpPr>
            <a:spLocks noGrp="1"/>
          </p:cNvSpPr>
          <p:nvPr>
            <p:ph type="title"/>
          </p:nvPr>
        </p:nvSpPr>
        <p:spPr>
          <a:xfrm>
            <a:off x="609600" y="1700959"/>
            <a:ext cx="5189315" cy="1772793"/>
          </a:xfrm>
        </p:spPr>
        <p:txBody>
          <a:bodyPr/>
          <a:lstStyle/>
          <a:p>
            <a:r>
              <a:rPr lang="en-US" sz="3200" dirty="0"/>
              <a:t>People have been exchanging images and words with loved ones since ancient times.</a:t>
            </a:r>
          </a:p>
        </p:txBody>
      </p:sp>
      <p:sp>
        <p:nvSpPr>
          <p:cNvPr id="7" name="Content Placeholder 2"/>
          <p:cNvSpPr>
            <a:spLocks noGrp="1"/>
          </p:cNvSpPr>
          <p:nvPr>
            <p:ph sz="half" idx="1"/>
          </p:nvPr>
        </p:nvSpPr>
        <p:spPr>
          <a:xfrm>
            <a:off x="609599" y="3228085"/>
            <a:ext cx="5189317" cy="2842054"/>
          </a:xfrm>
        </p:spPr>
        <p:txBody>
          <a:bodyPr lIns="0" tIns="0" rIns="0" bIns="0">
            <a:normAutofit/>
          </a:bodyPr>
          <a:lstStyle/>
          <a:p>
            <a:pPr marL="0" indent="0">
              <a:buNone/>
            </a:pPr>
            <a:r>
              <a:rPr lang="en-US" sz="2200" dirty="0"/>
              <a:t>The first Christmas card was sent in </a:t>
            </a:r>
            <a:r>
              <a:rPr lang="en-US" sz="2200" b="1" dirty="0"/>
              <a:t>1843</a:t>
            </a:r>
            <a:r>
              <a:rPr lang="en-US" sz="2200" dirty="0"/>
              <a:t>, by a Victorian entrepreneur, Sir Henry Cole.</a:t>
            </a:r>
          </a:p>
          <a:p>
            <a:pPr marL="0" indent="0">
              <a:buNone/>
            </a:pPr>
            <a:r>
              <a:rPr lang="en-US" sz="2200" dirty="0"/>
              <a:t>He commissioned an artist friend to design him a card to exchange seasonal greetings with friends. </a:t>
            </a:r>
          </a:p>
        </p:txBody>
      </p:sp>
      <p:sp>
        <p:nvSpPr>
          <p:cNvPr id="8" name="Title 1"/>
          <p:cNvSpPr txBox="1">
            <a:spLocks/>
          </p:cNvSpPr>
          <p:nvPr/>
        </p:nvSpPr>
        <p:spPr>
          <a:xfrm>
            <a:off x="609601" y="1197437"/>
            <a:ext cx="359200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When was the first card sent?</a:t>
            </a:r>
          </a:p>
        </p:txBody>
      </p:sp>
    </p:spTree>
    <p:extLst>
      <p:ext uri="{BB962C8B-B14F-4D97-AF65-F5344CB8AC3E}">
        <p14:creationId xmlns:p14="http://schemas.microsoft.com/office/powerpoint/2010/main" val="32144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2" cy="5625827"/>
          </a:xfrm>
        </p:spPr>
      </p:pic>
      <p:sp>
        <p:nvSpPr>
          <p:cNvPr id="6" name="Title 1"/>
          <p:cNvSpPr>
            <a:spLocks noGrp="1"/>
          </p:cNvSpPr>
          <p:nvPr>
            <p:ph type="title"/>
          </p:nvPr>
        </p:nvSpPr>
        <p:spPr>
          <a:xfrm>
            <a:off x="609600" y="1700959"/>
            <a:ext cx="5118847" cy="1772793"/>
          </a:xfrm>
        </p:spPr>
        <p:txBody>
          <a:bodyPr/>
          <a:lstStyle/>
          <a:p>
            <a:r>
              <a:rPr lang="en-US" sz="3200" dirty="0"/>
              <a:t>However there are much earlier examples of cards, such as this Valentine’s Day from 1790.</a:t>
            </a:r>
          </a:p>
        </p:txBody>
      </p:sp>
      <p:sp>
        <p:nvSpPr>
          <p:cNvPr id="8" name="Title 1"/>
          <p:cNvSpPr txBox="1">
            <a:spLocks/>
          </p:cNvSpPr>
          <p:nvPr/>
        </p:nvSpPr>
        <p:spPr>
          <a:xfrm>
            <a:off x="609601" y="1197437"/>
            <a:ext cx="3592009"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When was the first card sent?</a:t>
            </a:r>
          </a:p>
        </p:txBody>
      </p:sp>
    </p:spTree>
    <p:extLst>
      <p:ext uri="{BB962C8B-B14F-4D97-AF65-F5344CB8AC3E}">
        <p14:creationId xmlns:p14="http://schemas.microsoft.com/office/powerpoint/2010/main" val="120751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2" cy="5625826"/>
          </a:xfrm>
        </p:spPr>
      </p:pic>
      <p:sp>
        <p:nvSpPr>
          <p:cNvPr id="6" name="Title 1"/>
          <p:cNvSpPr>
            <a:spLocks noGrp="1"/>
          </p:cNvSpPr>
          <p:nvPr>
            <p:ph type="title"/>
          </p:nvPr>
        </p:nvSpPr>
        <p:spPr>
          <a:xfrm>
            <a:off x="609600" y="1700959"/>
            <a:ext cx="5118847" cy="1329595"/>
          </a:xfrm>
        </p:spPr>
        <p:txBody>
          <a:bodyPr/>
          <a:lstStyle/>
          <a:p>
            <a:r>
              <a:rPr lang="en-US" sz="3200" dirty="0"/>
              <a:t>Today we send cards to our friends and loved ones on special days.</a:t>
            </a:r>
          </a:p>
        </p:txBody>
      </p:sp>
      <p:sp>
        <p:nvSpPr>
          <p:cNvPr id="8" name="Title 1"/>
          <p:cNvSpPr txBox="1">
            <a:spLocks/>
          </p:cNvSpPr>
          <p:nvPr/>
        </p:nvSpPr>
        <p:spPr>
          <a:xfrm>
            <a:off x="609601" y="1197437"/>
            <a:ext cx="3128681"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Who buys greeting cards?</a:t>
            </a:r>
          </a:p>
        </p:txBody>
      </p:sp>
      <p:sp>
        <p:nvSpPr>
          <p:cNvPr id="7" name="Content Placeholder 2"/>
          <p:cNvSpPr>
            <a:spLocks noGrp="1"/>
          </p:cNvSpPr>
          <p:nvPr>
            <p:ph sz="half" idx="1"/>
          </p:nvPr>
        </p:nvSpPr>
        <p:spPr>
          <a:xfrm>
            <a:off x="609599" y="3228084"/>
            <a:ext cx="5189317" cy="3629915"/>
          </a:xfrm>
        </p:spPr>
        <p:txBody>
          <a:bodyPr lIns="0" tIns="0" rIns="0" bIns="0">
            <a:normAutofit/>
          </a:bodyPr>
          <a:lstStyle/>
          <a:p>
            <a:pPr marL="0" indent="0">
              <a:buNone/>
            </a:pPr>
            <a:r>
              <a:rPr lang="en-US" sz="2200" dirty="0"/>
              <a:t>On days such as birthdays, Mother’s Day, Father’s Day, Valentine’s Day.</a:t>
            </a:r>
          </a:p>
          <a:p>
            <a:pPr marL="0" indent="0">
              <a:buNone/>
            </a:pPr>
            <a:r>
              <a:rPr lang="en-US" sz="2200" dirty="0"/>
              <a:t>We take cards to weddings, parties and christenings and send cards to say Happy Christmas.</a:t>
            </a:r>
          </a:p>
        </p:txBody>
      </p:sp>
    </p:spTree>
    <p:extLst>
      <p:ext uri="{BB962C8B-B14F-4D97-AF65-F5344CB8AC3E}">
        <p14:creationId xmlns:p14="http://schemas.microsoft.com/office/powerpoint/2010/main" val="44691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7637" y="1232173"/>
            <a:ext cx="5594361" cy="5625826"/>
          </a:xfrm>
        </p:spPr>
      </p:pic>
      <p:sp>
        <p:nvSpPr>
          <p:cNvPr id="6" name="Title 1"/>
          <p:cNvSpPr>
            <a:spLocks noGrp="1"/>
          </p:cNvSpPr>
          <p:nvPr>
            <p:ph type="title"/>
          </p:nvPr>
        </p:nvSpPr>
        <p:spPr>
          <a:xfrm>
            <a:off x="609600" y="1700959"/>
            <a:ext cx="5118847" cy="1329595"/>
          </a:xfrm>
        </p:spPr>
        <p:txBody>
          <a:bodyPr/>
          <a:lstStyle/>
          <a:p>
            <a:r>
              <a:rPr lang="en-US" sz="3200" dirty="0"/>
              <a:t>We also send cards just to share a joke, keep in touch or say ‘thinking of you’. </a:t>
            </a:r>
          </a:p>
        </p:txBody>
      </p:sp>
      <p:sp>
        <p:nvSpPr>
          <p:cNvPr id="8" name="Title 1"/>
          <p:cNvSpPr txBox="1">
            <a:spLocks/>
          </p:cNvSpPr>
          <p:nvPr/>
        </p:nvSpPr>
        <p:spPr>
          <a:xfrm>
            <a:off x="609601" y="1197437"/>
            <a:ext cx="3128681" cy="341050"/>
          </a:xfrm>
          <a:prstGeom prst="rect">
            <a:avLst/>
          </a:prstGeom>
          <a:solidFill>
            <a:schemeClr val="tx2"/>
          </a:solidFill>
        </p:spPr>
        <p:txBody>
          <a:bodyPr vert="horz" wrap="square" lIns="72000" tIns="36000" rIns="72000" bIns="0" rtlCol="0" anchor="t" anchorCtr="0">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200" dirty="0">
                <a:solidFill>
                  <a:schemeClr val="bg1"/>
                </a:solidFill>
              </a:rPr>
              <a:t>Who buys greeting cards?</a:t>
            </a:r>
          </a:p>
        </p:txBody>
      </p:sp>
      <p:sp>
        <p:nvSpPr>
          <p:cNvPr id="7" name="Content Placeholder 2"/>
          <p:cNvSpPr>
            <a:spLocks noGrp="1"/>
          </p:cNvSpPr>
          <p:nvPr>
            <p:ph sz="half" idx="1"/>
          </p:nvPr>
        </p:nvSpPr>
        <p:spPr>
          <a:xfrm>
            <a:off x="609599" y="3228084"/>
            <a:ext cx="5189317" cy="2261132"/>
          </a:xfrm>
        </p:spPr>
        <p:txBody>
          <a:bodyPr lIns="0" tIns="0" rIns="0" bIns="0">
            <a:spAutoFit/>
          </a:bodyPr>
          <a:lstStyle/>
          <a:p>
            <a:pPr marL="0" indent="0">
              <a:buNone/>
            </a:pPr>
            <a:r>
              <a:rPr lang="en-US" sz="2200" dirty="0"/>
              <a:t>The growth in sending cards to say </a:t>
            </a:r>
            <a:r>
              <a:rPr lang="en-US" sz="2200" b="1" dirty="0"/>
              <a:t>‘thinking of you’ </a:t>
            </a:r>
            <a:r>
              <a:rPr lang="en-US" sz="2200" dirty="0"/>
              <a:t>has led to the 3rd week in September becoming known as Thinking of You Week, celebrated in the UK, USA and Australia.</a:t>
            </a:r>
          </a:p>
          <a:p>
            <a:pPr marL="0" indent="0">
              <a:buNone/>
            </a:pPr>
            <a:r>
              <a:rPr lang="en-US" sz="2200" dirty="0"/>
              <a:t>People are on social media all the time, to send a </a:t>
            </a:r>
            <a:r>
              <a:rPr lang="en-US" sz="2200" b="1" dirty="0"/>
              <a:t>heartfelt message to someone special </a:t>
            </a:r>
            <a:r>
              <a:rPr lang="en-US" sz="2200" dirty="0"/>
              <a:t>more effort is needed - and that’s a card!</a:t>
            </a:r>
          </a:p>
        </p:txBody>
      </p:sp>
    </p:spTree>
    <p:extLst>
      <p:ext uri="{BB962C8B-B14F-4D97-AF65-F5344CB8AC3E}">
        <p14:creationId xmlns:p14="http://schemas.microsoft.com/office/powerpoint/2010/main" val="852633501"/>
      </p:ext>
    </p:extLst>
  </p:cSld>
  <p:clrMapOvr>
    <a:masterClrMapping/>
  </p:clrMapOvr>
</p:sld>
</file>

<file path=ppt/theme/theme1.xml><?xml version="1.0" encoding="utf-8"?>
<a:theme xmlns:a="http://schemas.openxmlformats.org/drawingml/2006/main" name="Office Theme">
  <a:themeElements>
    <a:clrScheme name="GCA">
      <a:dk1>
        <a:srgbClr val="3C3C3C"/>
      </a:dk1>
      <a:lt1>
        <a:srgbClr val="FFFFFF"/>
      </a:lt1>
      <a:dk2>
        <a:srgbClr val="712F8C"/>
      </a:dk2>
      <a:lt2>
        <a:srgbClr val="EBE3F3"/>
      </a:lt2>
      <a:accent1>
        <a:srgbClr val="FFE030"/>
      </a:accent1>
      <a:accent2>
        <a:srgbClr val="FFF291"/>
      </a:accent2>
      <a:accent3>
        <a:srgbClr val="DA5E14"/>
      </a:accent3>
      <a:accent4>
        <a:srgbClr val="2B9941"/>
      </a:accent4>
      <a:accent5>
        <a:srgbClr val="5B9BD5"/>
      </a:accent5>
      <a:accent6>
        <a:srgbClr val="70AD47"/>
      </a:accent6>
      <a:hlink>
        <a:srgbClr val="712F8C"/>
      </a:hlink>
      <a:folHlink>
        <a:srgbClr val="712F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CA">
      <a:dk1>
        <a:srgbClr val="3C3C3C"/>
      </a:dk1>
      <a:lt1>
        <a:srgbClr val="FFFFFF"/>
      </a:lt1>
      <a:dk2>
        <a:srgbClr val="712F8C"/>
      </a:dk2>
      <a:lt2>
        <a:srgbClr val="EBE3F3"/>
      </a:lt2>
      <a:accent1>
        <a:srgbClr val="FFE030"/>
      </a:accent1>
      <a:accent2>
        <a:srgbClr val="FFF291"/>
      </a:accent2>
      <a:accent3>
        <a:srgbClr val="DA5E14"/>
      </a:accent3>
      <a:accent4>
        <a:srgbClr val="2B9941"/>
      </a:accent4>
      <a:accent5>
        <a:srgbClr val="5B9BD5"/>
      </a:accent5>
      <a:accent6>
        <a:srgbClr val="70AD47"/>
      </a:accent6>
      <a:hlink>
        <a:srgbClr val="712F8C"/>
      </a:hlink>
      <a:folHlink>
        <a:srgbClr val="712F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E8B245E3A1D84688B4CD2BF6BFDE1F" ma:contentTypeVersion="12" ma:contentTypeDescription="Create a new document." ma:contentTypeScope="" ma:versionID="b4c0377dc757d1dae776acd05e157a23">
  <xsd:schema xmlns:xsd="http://www.w3.org/2001/XMLSchema" xmlns:xs="http://www.w3.org/2001/XMLSchema" xmlns:p="http://schemas.microsoft.com/office/2006/metadata/properties" xmlns:ns2="a55c5cf7-99e2-4137-9b56-6ca5f26fdb10" xmlns:ns3="39c6efaf-b25d-40e9-90cc-82940e944b37" targetNamespace="http://schemas.microsoft.com/office/2006/metadata/properties" ma:root="true" ma:fieldsID="54a02620ce28c68272ae8fa48b38fe68" ns2:_="" ns3:_="">
    <xsd:import namespace="a55c5cf7-99e2-4137-9b56-6ca5f26fdb10"/>
    <xsd:import namespace="39c6efaf-b25d-40e9-90cc-82940e944b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c5cf7-99e2-4137-9b56-6ca5f26f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6efaf-b25d-40e9-90cc-82940e944b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90E85-D8AF-4A8D-83F3-B1FFA8A6607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D6E92D9-A260-4CF3-96B0-45FE9D0020C6}">
  <ds:schemaRefs>
    <ds:schemaRef ds:uri="http://schemas.microsoft.com/sharepoint/v3/contenttype/forms"/>
  </ds:schemaRefs>
</ds:datastoreItem>
</file>

<file path=customXml/itemProps3.xml><?xml version="1.0" encoding="utf-8"?>
<ds:datastoreItem xmlns:ds="http://schemas.openxmlformats.org/officeDocument/2006/customXml" ds:itemID="{D00DCCD9-C005-4AB7-BFB7-A2558585B6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c5cf7-99e2-4137-9b56-6ca5f26fdb10"/>
    <ds:schemaRef ds:uri="39c6efaf-b25d-40e9-90cc-82940e944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2146</Words>
  <Application>Microsoft Office PowerPoint</Application>
  <PresentationFormat>Widescreen</PresentationFormat>
  <Paragraphs>137</Paragraphs>
  <Slides>32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Wingdings</vt:lpstr>
      <vt:lpstr>Office Theme</vt:lpstr>
      <vt:lpstr>Custom Design</vt:lpstr>
      <vt:lpstr>Getting into Greeting Cards</vt:lpstr>
      <vt:lpstr>Greeting cards are a leading British Creative industry. </vt:lpstr>
      <vt:lpstr>In 2019 we spent £1.7 billion on greeting cards in the UK.</vt:lpstr>
      <vt:lpstr>Card sending remains a strong and British tradition.</vt:lpstr>
      <vt:lpstr>18-34 year olds are sending more cards than a generation ago.</vt:lpstr>
      <vt:lpstr>People have been exchanging images and words with loved ones since ancient times.</vt:lpstr>
      <vt:lpstr>However there are much earlier examples of cards, such as this Valentine’s Day from 1790.</vt:lpstr>
      <vt:lpstr>Today we send cards to our friends and loved ones on special days.</vt:lpstr>
      <vt:lpstr>We also send cards just to share a joke, keep in touch or say ‘thinking of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UK card industry leads the world in innovation and design. </vt:lpstr>
      <vt:lpstr>There are two emotional aspects to sentiment a greeting card can convey.</vt:lpstr>
      <vt:lpstr>The GCA has lots of tips and info… </vt:lpstr>
      <vt:lpstr>This film was made by the greeting card industry in 2020, during the first lockdown.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Player</dc:creator>
  <cp:lastModifiedBy>Rajeev Arora</cp:lastModifiedBy>
  <cp:revision>68</cp:revision>
  <dcterms:created xsi:type="dcterms:W3CDTF">2021-03-07T09:48:48Z</dcterms:created>
  <dcterms:modified xsi:type="dcterms:W3CDTF">2021-03-30T10:21:14Z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0x010100BCE8B245E3A1D84688B4CD2BF6BFDE1F</vt:lpwstr>
  </property>
</Properties>
</file>